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 id="2147483674" r:id="rId3"/>
  </p:sldMasterIdLst>
  <p:notesMasterIdLst>
    <p:notesMasterId r:id="rId36"/>
  </p:notesMasterIdLst>
  <p:handoutMasterIdLst>
    <p:handoutMasterId r:id="rId37"/>
  </p:handoutMasterIdLst>
  <p:sldIdLst>
    <p:sldId id="324" r:id="rId4"/>
    <p:sldId id="360" r:id="rId5"/>
    <p:sldId id="345" r:id="rId6"/>
    <p:sldId id="346" r:id="rId7"/>
    <p:sldId id="371" r:id="rId8"/>
    <p:sldId id="350" r:id="rId9"/>
    <p:sldId id="356" r:id="rId10"/>
    <p:sldId id="368" r:id="rId11"/>
    <p:sldId id="348" r:id="rId12"/>
    <p:sldId id="351" r:id="rId13"/>
    <p:sldId id="372" r:id="rId14"/>
    <p:sldId id="373" r:id="rId15"/>
    <p:sldId id="349" r:id="rId16"/>
    <p:sldId id="369" r:id="rId17"/>
    <p:sldId id="316" r:id="rId18"/>
    <p:sldId id="374" r:id="rId19"/>
    <p:sldId id="353" r:id="rId20"/>
    <p:sldId id="375" r:id="rId21"/>
    <p:sldId id="354" r:id="rId22"/>
    <p:sldId id="390" r:id="rId23"/>
    <p:sldId id="391" r:id="rId24"/>
    <p:sldId id="392" r:id="rId25"/>
    <p:sldId id="393" r:id="rId26"/>
    <p:sldId id="394" r:id="rId27"/>
    <p:sldId id="395" r:id="rId28"/>
    <p:sldId id="396" r:id="rId29"/>
    <p:sldId id="397" r:id="rId30"/>
    <p:sldId id="398" r:id="rId31"/>
    <p:sldId id="399" r:id="rId32"/>
    <p:sldId id="400" r:id="rId33"/>
    <p:sldId id="401" r:id="rId34"/>
    <p:sldId id="310" r:id="rId35"/>
  </p:sldIdLst>
  <p:sldSz cx="9144000" cy="5143500" type="screen16x9"/>
  <p:notesSz cx="6858000" cy="9144000"/>
  <p:custDataLst>
    <p:tags r:id="rId38"/>
  </p:custData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用户" initials="W用"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0000FF"/>
    <a:srgbClr val="005AAA"/>
    <a:srgbClr val="6FB92D"/>
    <a:srgbClr val="76A438"/>
    <a:srgbClr val="64C832"/>
    <a:srgbClr val="EDF0F0"/>
    <a:srgbClr val="A9DCF6"/>
    <a:srgbClr val="BABCBD"/>
    <a:srgbClr val="347D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440" autoAdjust="0"/>
    <p:restoredTop sz="95447"/>
  </p:normalViewPr>
  <p:slideViewPr>
    <p:cSldViewPr snapToGrid="0" showGuides="1">
      <p:cViewPr varScale="1">
        <p:scale>
          <a:sx n="145" d="100"/>
          <a:sy n="145" d="100"/>
        </p:scale>
        <p:origin x="240" y="114"/>
      </p:cViewPr>
      <p:guideLst>
        <p:guide orient="horz" pos="1620"/>
        <p:guide pos="2880"/>
      </p:guideLst>
    </p:cSldViewPr>
  </p:slid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commentAuthors" Target="commentAuthors.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handoutMaster" Target="handoutMasters/handoutMaster1.xml"/><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AB08F42-9E76-4FCB-A896-2141373CB9C5}" type="datetimeFigureOut">
              <a:rPr lang="zh-CN" altLang="en-US" smtClean="0"/>
              <a:t>2025/3/27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071B37-CD72-4577-9FBF-F938A1CE78E8}"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7F1DD2-9A69-4A30-A20B-8ED9F9F614F2}" type="datetimeFigureOut">
              <a:rPr lang="zh-CN" altLang="en-US" smtClean="0"/>
              <a:t>2025/3/27</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E2EF1F-5AB9-4920-AF5B-E1DBE1708744}"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dt="0"/>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  </a:t>
            </a:r>
            <a:endParaRPr lang="zh-CN" altLang="en-US" dirty="0"/>
          </a:p>
        </p:txBody>
      </p:sp>
      <p:sp>
        <p:nvSpPr>
          <p:cNvPr id="4" name="页脚占位符 3"/>
          <p:cNvSpPr>
            <a:spLocks noGrp="1"/>
          </p:cNvSpPr>
          <p:nvPr>
            <p:ph type="ftr" sz="quarter" idx="10"/>
          </p:nvPr>
        </p:nvSpPr>
        <p:spPr/>
        <p:txBody>
          <a:bodyPr/>
          <a:lstStyle/>
          <a:p>
            <a:endParaRPr lang="zh-CN" altLang="en-US"/>
          </a:p>
        </p:txBody>
      </p:sp>
      <p:sp>
        <p:nvSpPr>
          <p:cNvPr id="5" name="灯片编号占位符 4"/>
          <p:cNvSpPr>
            <a:spLocks noGrp="1"/>
          </p:cNvSpPr>
          <p:nvPr>
            <p:ph type="sldNum" sz="quarter" idx="11"/>
          </p:nvPr>
        </p:nvSpPr>
        <p:spPr/>
        <p:txBody>
          <a:bodyPr/>
          <a:lstStyle/>
          <a:p>
            <a:fld id="{A9E2EF1F-5AB9-4920-AF5B-E1DBE1708744}" type="slidenum">
              <a:rPr lang="zh-CN" altLang="en-US" smtClean="0"/>
              <a:t>2</a:t>
            </a:fld>
            <a:endParaRPr lang="zh-CN" altLang="en-US"/>
          </a:p>
        </p:txBody>
      </p:sp>
    </p:spTree>
    <p:extLst>
      <p:ext uri="{BB962C8B-B14F-4D97-AF65-F5344CB8AC3E}">
        <p14:creationId xmlns:p14="http://schemas.microsoft.com/office/powerpoint/2010/main" val="2472047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A9E2EF1F-5AB9-4920-AF5B-E1DBE1708744}" type="slidenum">
              <a:rPr lang="zh-CN" altLang="en-US" smtClean="0"/>
              <a:t>18</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A9E2EF1F-5AB9-4920-AF5B-E1DBE1708744}" type="slidenum">
              <a:rPr lang="zh-CN" altLang="en-US" smtClean="0"/>
              <a:t>26</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封面">
    <p:spTree>
      <p:nvGrpSpPr>
        <p:cNvPr id="1" name=""/>
        <p:cNvGrpSpPr/>
        <p:nvPr/>
      </p:nvGrpSpPr>
      <p:grpSpPr>
        <a:xfrm>
          <a:off x="0" y="0"/>
          <a:ext cx="0" cy="0"/>
          <a:chOff x="0" y="0"/>
          <a:chExt cx="0" cy="0"/>
        </a:xfrm>
      </p:grpSpPr>
      <p:sp>
        <p:nvSpPr>
          <p:cNvPr id="14" name="矩形 13"/>
          <p:cNvSpPr/>
          <p:nvPr userDrawn="1"/>
        </p:nvSpPr>
        <p:spPr>
          <a:xfrm>
            <a:off x="-9525" y="-9525"/>
            <a:ext cx="9148763" cy="4089400"/>
          </a:xfrm>
          <a:prstGeom prst="rect">
            <a:avLst/>
          </a:prstGeom>
          <a:solidFill>
            <a:srgbClr val="005AAA"/>
          </a:solidFill>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en-US" altLang="zh-CN" noProof="1"/>
              <a:t> </a:t>
            </a:r>
          </a:p>
        </p:txBody>
      </p:sp>
      <p:sp>
        <p:nvSpPr>
          <p:cNvPr id="8" name="副标题 2"/>
          <p:cNvSpPr>
            <a:spLocks noGrp="1"/>
          </p:cNvSpPr>
          <p:nvPr>
            <p:ph type="subTitle" idx="1" hasCustomPrompt="1"/>
          </p:nvPr>
        </p:nvSpPr>
        <p:spPr>
          <a:xfrm>
            <a:off x="0" y="2444263"/>
            <a:ext cx="9144000" cy="650629"/>
          </a:xfrm>
          <a:prstGeom prst="rect">
            <a:avLst/>
          </a:prstGeom>
        </p:spPr>
        <p:txBody>
          <a:bodyPr anchor="ctr">
            <a:normAutofit/>
          </a:bodyPr>
          <a:lstStyle>
            <a:lvl1pPr marL="0" indent="0" algn="ctr">
              <a:buNone/>
              <a:defRPr sz="2800">
                <a:solidFill>
                  <a:schemeClr val="bg1"/>
                </a:solidFill>
                <a:latin typeface="+mn-ea"/>
                <a:ea typeface="+mn-ea"/>
              </a:defRPr>
            </a:lvl1pPr>
            <a:lvl2pPr marL="257175" indent="0" algn="ctr">
              <a:buNone/>
              <a:defRPr sz="1125"/>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zh-CN" altLang="en-US" dirty="0"/>
              <a:t>副标题（选择使用，微软雅黑</a:t>
            </a:r>
            <a:r>
              <a:rPr lang="en-US" altLang="zh-CN" dirty="0"/>
              <a:t>28</a:t>
            </a:r>
            <a:r>
              <a:rPr lang="zh-CN" altLang="en-US" dirty="0"/>
              <a:t>）</a:t>
            </a:r>
            <a:endParaRPr lang="en-US" dirty="0"/>
          </a:p>
        </p:txBody>
      </p:sp>
      <p:sp>
        <p:nvSpPr>
          <p:cNvPr id="9" name="标题 1"/>
          <p:cNvSpPr>
            <a:spLocks noGrp="1"/>
          </p:cNvSpPr>
          <p:nvPr>
            <p:ph type="ctrTitle" hasCustomPrompt="1"/>
          </p:nvPr>
        </p:nvSpPr>
        <p:spPr>
          <a:xfrm>
            <a:off x="0" y="1582616"/>
            <a:ext cx="9144000" cy="838202"/>
          </a:xfrm>
          <a:prstGeom prst="rect">
            <a:avLst/>
          </a:prstGeom>
        </p:spPr>
        <p:txBody>
          <a:bodyPr anchor="ctr">
            <a:normAutofit/>
          </a:bodyPr>
          <a:lstStyle>
            <a:lvl1pPr algn="ctr">
              <a:defRPr sz="3600">
                <a:solidFill>
                  <a:schemeClr val="bg1"/>
                </a:solidFill>
                <a:latin typeface="+mj-ea"/>
                <a:ea typeface="+mj-ea"/>
              </a:defRPr>
            </a:lvl1pPr>
          </a:lstStyle>
          <a:p>
            <a:r>
              <a:rPr lang="zh-CN" altLang="en-US" dirty="0"/>
              <a:t>主标题（微软雅黑</a:t>
            </a:r>
            <a:r>
              <a:rPr lang="en-US" altLang="zh-CN" dirty="0"/>
              <a:t>36</a:t>
            </a:r>
            <a:r>
              <a:rPr lang="zh-CN" altLang="en-US" dirty="0"/>
              <a:t>，加粗）</a:t>
            </a:r>
          </a:p>
        </p:txBody>
      </p:sp>
      <p:sp>
        <p:nvSpPr>
          <p:cNvPr id="10" name="文本占位符 13"/>
          <p:cNvSpPr>
            <a:spLocks noGrp="1"/>
          </p:cNvSpPr>
          <p:nvPr>
            <p:ph type="body" sz="quarter" idx="10" hasCustomPrompt="1"/>
          </p:nvPr>
        </p:nvSpPr>
        <p:spPr>
          <a:xfrm>
            <a:off x="0" y="3355519"/>
            <a:ext cx="9144000" cy="361036"/>
          </a:xfrm>
          <a:prstGeom prst="rect">
            <a:avLst/>
          </a:prstGeom>
        </p:spPr>
        <p:txBody>
          <a:bodyPr vert="horz" anchor="ctr">
            <a:normAutofit/>
          </a:bodyPr>
          <a:lstStyle>
            <a:lvl1pPr marL="0" indent="0" algn="ctr">
              <a:buNone/>
              <a:defRPr sz="2000" b="0">
                <a:solidFill>
                  <a:schemeClr val="bg1"/>
                </a:solidFill>
              </a:defRPr>
            </a:lvl1pPr>
            <a:lvl2pPr marL="257175" indent="0">
              <a:buNone/>
              <a:defRPr/>
            </a:lvl2pPr>
            <a:lvl3pPr marL="514350" indent="0">
              <a:buNone/>
              <a:defRPr/>
            </a:lvl3pPr>
            <a:lvl4pPr marL="771525" indent="0">
              <a:buNone/>
              <a:defRPr/>
            </a:lvl4pPr>
            <a:lvl5pPr marL="1028700" indent="0">
              <a:buNone/>
              <a:defRPr/>
            </a:lvl5pPr>
          </a:lstStyle>
          <a:p>
            <a:pPr lvl="0"/>
            <a:r>
              <a:rPr lang="zh-CN" altLang="en-US" dirty="0"/>
              <a:t>姓名</a:t>
            </a:r>
            <a:r>
              <a:rPr lang="en-US" altLang="zh-CN" dirty="0"/>
              <a:t>/</a:t>
            </a:r>
            <a:r>
              <a:rPr lang="zh-CN" altLang="en-US" dirty="0"/>
              <a:t>部门（微软雅黑，</a:t>
            </a:r>
            <a:r>
              <a:rPr lang="en-US" altLang="zh-CN" dirty="0"/>
              <a:t>20</a:t>
            </a:r>
            <a:r>
              <a:rPr lang="zh-CN" altLang="en-US" dirty="0"/>
              <a:t>）</a:t>
            </a:r>
            <a:endParaRPr lang="en-US" altLang="zh-CN" dirty="0"/>
          </a:p>
        </p:txBody>
      </p:sp>
      <p:sp>
        <p:nvSpPr>
          <p:cNvPr id="11" name="文本占位符 13"/>
          <p:cNvSpPr>
            <a:spLocks noGrp="1"/>
          </p:cNvSpPr>
          <p:nvPr>
            <p:ph type="body" sz="quarter" idx="11" hasCustomPrompt="1"/>
          </p:nvPr>
        </p:nvSpPr>
        <p:spPr>
          <a:xfrm>
            <a:off x="0" y="3718398"/>
            <a:ext cx="9144000" cy="361036"/>
          </a:xfrm>
          <a:prstGeom prst="rect">
            <a:avLst/>
          </a:prstGeom>
        </p:spPr>
        <p:txBody>
          <a:bodyPr vert="horz" anchor="ctr">
            <a:noAutofit/>
          </a:bodyPr>
          <a:lstStyle>
            <a:lvl1pPr marL="0" indent="0" algn="ctr">
              <a:buNone/>
              <a:defRPr sz="2000" b="0">
                <a:solidFill>
                  <a:schemeClr val="bg1"/>
                </a:solidFill>
                <a:latin typeface="+mn-ea"/>
                <a:ea typeface="+mn-ea"/>
              </a:defRPr>
            </a:lvl1pPr>
            <a:lvl2pPr marL="257175" indent="0">
              <a:buNone/>
              <a:defRPr/>
            </a:lvl2pPr>
            <a:lvl3pPr marL="514350" indent="0">
              <a:buNone/>
              <a:defRPr/>
            </a:lvl3pPr>
            <a:lvl4pPr marL="771525" indent="0">
              <a:buNone/>
              <a:defRPr/>
            </a:lvl4pPr>
            <a:lvl5pPr marL="1028700" indent="0">
              <a:buNone/>
              <a:defRPr/>
            </a:lvl5pPr>
          </a:lstStyle>
          <a:p>
            <a:pPr lvl="0"/>
            <a:r>
              <a:rPr lang="zh-CN" altLang="en-US" dirty="0"/>
              <a:t>日期</a:t>
            </a:r>
            <a:r>
              <a:rPr lang="zh-CN" altLang="en-US"/>
              <a:t>（微软雅黑</a:t>
            </a:r>
            <a:r>
              <a:rPr lang="en-US" altLang="zh-CN"/>
              <a:t> </a:t>
            </a:r>
            <a:r>
              <a:rPr lang="zh-CN" altLang="en-US" dirty="0"/>
              <a:t>，</a:t>
            </a:r>
            <a:r>
              <a:rPr lang="en-US" altLang="zh-CN" dirty="0"/>
              <a:t>20</a:t>
            </a:r>
            <a:r>
              <a:rPr lang="zh-CN" altLang="en-US" dirty="0"/>
              <a:t>）</a:t>
            </a:r>
          </a:p>
        </p:txBody>
      </p:sp>
      <p:sp>
        <p:nvSpPr>
          <p:cNvPr id="15" name="矩形 14"/>
          <p:cNvSpPr/>
          <p:nvPr userDrawn="1"/>
        </p:nvSpPr>
        <p:spPr>
          <a:xfrm>
            <a:off x="-9525" y="4079875"/>
            <a:ext cx="9148763" cy="76200"/>
          </a:xfrm>
          <a:prstGeom prst="rect">
            <a:avLst/>
          </a:prstGeom>
          <a:solidFill>
            <a:srgbClr val="6FB92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grpSp>
        <p:nvGrpSpPr>
          <p:cNvPr id="16" name="组合 7"/>
          <p:cNvGrpSpPr/>
          <p:nvPr userDrawn="1"/>
        </p:nvGrpSpPr>
        <p:grpSpPr bwMode="auto">
          <a:xfrm>
            <a:off x="3511550" y="4529138"/>
            <a:ext cx="2112963" cy="241300"/>
            <a:chOff x="5530" y="7453"/>
            <a:chExt cx="3328" cy="380"/>
          </a:xfrm>
        </p:grpSpPr>
        <p:pic>
          <p:nvPicPr>
            <p:cNvPr id="17" name="图片 5" descr="菲沙logo蓝色"/>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30" y="7453"/>
              <a:ext cx="1788" cy="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6" descr="菲沙基因文字logo"/>
            <p:cNvPicPr>
              <a:picLocks noChangeAspect="1" noChangeArrowheads="1"/>
            </p:cNvPicPr>
            <p:nvPr/>
          </p:nvPicPr>
          <p:blipFill>
            <a:blip r:embed="rId3" cstate="print">
              <a:extLst>
                <a:ext uri="{28A0092B-C50C-407E-A947-70E740481C1C}">
                  <a14:useLocalDpi xmlns:a14="http://schemas.microsoft.com/office/drawing/2010/main" val="0"/>
                </a:ext>
              </a:extLst>
            </a:blip>
            <a:srcRect r="33476" b="-25555"/>
            <a:stretch>
              <a:fillRect/>
            </a:stretch>
          </p:blipFill>
          <p:spPr bwMode="auto">
            <a:xfrm>
              <a:off x="7510" y="7479"/>
              <a:ext cx="1349"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pic>
        <p:nvPicPr>
          <p:cNvPr id="12" name="图片 4" descr="菲沙logo蓝色"/>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955716" y="4742282"/>
            <a:ext cx="673100"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p:cNvSpPr>
            <a:spLocks noGrp="1"/>
          </p:cNvSpPr>
          <p:nvPr>
            <p:ph type="title" hasCustomPrompt="1"/>
          </p:nvPr>
        </p:nvSpPr>
        <p:spPr>
          <a:xfrm>
            <a:off x="502444" y="3"/>
            <a:ext cx="8137922" cy="771524"/>
          </a:xfrm>
        </p:spPr>
        <p:txBody>
          <a:bodyPr anchor="ctr">
            <a:normAutofit/>
          </a:bodyPr>
          <a:lstStyle>
            <a:lvl1pPr>
              <a:defRPr sz="2400">
                <a:latin typeface="+mn-ea"/>
                <a:ea typeface="+mn-ea"/>
              </a:defRPr>
            </a:lvl1pPr>
          </a:lstStyle>
          <a:p>
            <a:r>
              <a:rPr lang="zh-CN" altLang="en-US" dirty="0"/>
              <a:t>单击此处编辑篇章标题</a:t>
            </a:r>
            <a:endParaRPr lang="en-US" dirty="0"/>
          </a:p>
        </p:txBody>
      </p:sp>
      <p:sp>
        <p:nvSpPr>
          <p:cNvPr id="14" name="矩形 13"/>
          <p:cNvSpPr/>
          <p:nvPr userDrawn="1"/>
        </p:nvSpPr>
        <p:spPr>
          <a:xfrm>
            <a:off x="-4763" y="771527"/>
            <a:ext cx="9148763" cy="76200"/>
          </a:xfrm>
          <a:prstGeom prst="rect">
            <a:avLst/>
          </a:prstGeom>
          <a:solidFill>
            <a:srgbClr val="6FB92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6" name="灯片编号占位符 5"/>
          <p:cNvSpPr txBox="1"/>
          <p:nvPr userDrawn="1"/>
        </p:nvSpPr>
        <p:spPr>
          <a:xfrm>
            <a:off x="-4763" y="4813719"/>
            <a:ext cx="2057400" cy="274637"/>
          </a:xfrm>
          <a:prstGeom prst="rect">
            <a:avLst/>
          </a:prstGeom>
        </p:spPr>
        <p:txBody>
          <a:bodyPr vert="horz" lIns="91440" tIns="45720" rIns="91440" bIns="45720" rtlCol="0" anchor="ctr"/>
          <a:lstStyle>
            <a:defPPr>
              <a:defRPr lang="zh-CN"/>
            </a:defPPr>
            <a:lvl1pPr marL="0" algn="ctr" defTabSz="685800" rtl="0" eaLnBrk="1" latinLnBrk="0" hangingPunct="1">
              <a:defRPr sz="12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0C619C92-EFB0-4D63-B89C-0621CEE07204}" type="slidenum">
              <a:rPr lang="zh-CN" altLang="en-US" smtClean="0"/>
              <a:t>‹#›</a:t>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空白页">
    <p:spTree>
      <p:nvGrpSpPr>
        <p:cNvPr id="1" name=""/>
        <p:cNvGrpSpPr/>
        <p:nvPr/>
      </p:nvGrpSpPr>
      <p:grpSpPr>
        <a:xfrm>
          <a:off x="0" y="0"/>
          <a:ext cx="0" cy="0"/>
          <a:chOff x="0" y="0"/>
          <a:chExt cx="0" cy="0"/>
        </a:xfrm>
      </p:grpSpPr>
      <p:pic>
        <p:nvPicPr>
          <p:cNvPr id="12" name="图片 4" descr="菲沙logo蓝色"/>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955716" y="4742282"/>
            <a:ext cx="673100"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5"/>
          <p:cNvSpPr txBox="1"/>
          <p:nvPr userDrawn="1"/>
        </p:nvSpPr>
        <p:spPr>
          <a:xfrm>
            <a:off x="-4763" y="4813719"/>
            <a:ext cx="2057400" cy="274637"/>
          </a:xfrm>
          <a:prstGeom prst="rect">
            <a:avLst/>
          </a:prstGeom>
        </p:spPr>
        <p:txBody>
          <a:bodyPr vert="horz" lIns="91440" tIns="45720" rIns="91440" bIns="45720" rtlCol="0" anchor="ctr"/>
          <a:lstStyle>
            <a:defPPr>
              <a:defRPr lang="zh-CN"/>
            </a:defPPr>
            <a:lvl1pPr marL="0" algn="ctr" defTabSz="685800" rtl="0" eaLnBrk="1" latinLnBrk="0" hangingPunct="1">
              <a:defRPr sz="12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0C619C92-EFB0-4D63-B89C-0621CEE07204}" type="slidenum">
              <a:rPr lang="zh-CN" altLang="en-US" smtClean="0"/>
              <a:t>‹#›</a:t>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末尾幻灯片">
    <p:spTree>
      <p:nvGrpSpPr>
        <p:cNvPr id="1" name=""/>
        <p:cNvGrpSpPr/>
        <p:nvPr/>
      </p:nvGrpSpPr>
      <p:grpSpPr>
        <a:xfrm>
          <a:off x="0" y="0"/>
          <a:ext cx="0" cy="0"/>
          <a:chOff x="0" y="0"/>
          <a:chExt cx="0" cy="0"/>
        </a:xfrm>
      </p:grpSpPr>
      <p:sp>
        <p:nvSpPr>
          <p:cNvPr id="3" name="矩形 2"/>
          <p:cNvSpPr/>
          <p:nvPr userDrawn="1"/>
        </p:nvSpPr>
        <p:spPr>
          <a:xfrm>
            <a:off x="-9525" y="-9526"/>
            <a:ext cx="9148763" cy="5153025"/>
          </a:xfrm>
          <a:prstGeom prst="rect">
            <a:avLst/>
          </a:prstGeom>
          <a:solidFill>
            <a:srgbClr val="005AAA"/>
          </a:solidFill>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en-US" altLang="zh-CN" noProof="1"/>
              <a:t> </a:t>
            </a:r>
          </a:p>
        </p:txBody>
      </p:sp>
      <p:sp>
        <p:nvSpPr>
          <p:cNvPr id="4" name="文本框 2"/>
          <p:cNvSpPr txBox="1">
            <a:spLocks noChangeArrowheads="1"/>
          </p:cNvSpPr>
          <p:nvPr userDrawn="1"/>
        </p:nvSpPr>
        <p:spPr bwMode="auto">
          <a:xfrm>
            <a:off x="3961897" y="3503613"/>
            <a:ext cx="12202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2400" dirty="0">
                <a:solidFill>
                  <a:schemeClr val="bg1"/>
                </a:solidFill>
                <a:latin typeface="+mn-ea"/>
                <a:ea typeface="+mn-ea"/>
              </a:rPr>
              <a:t>Thanks</a:t>
            </a:r>
          </a:p>
        </p:txBody>
      </p:sp>
      <p:pic>
        <p:nvPicPr>
          <p:cNvPr id="5" name="图片 3" descr="二维码"/>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538538" y="1323975"/>
            <a:ext cx="2066925"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标题和内容">
    <p:spTree>
      <p:nvGrpSpPr>
        <p:cNvPr id="1" name=""/>
        <p:cNvGrpSpPr/>
        <p:nvPr/>
      </p:nvGrpSpPr>
      <p:grpSpPr>
        <a:xfrm>
          <a:off x="0" y="0"/>
          <a:ext cx="0" cy="0"/>
          <a:chOff x="0" y="0"/>
          <a:chExt cx="0" cy="0"/>
        </a:xfrm>
      </p:grpSpPr>
      <p:pic>
        <p:nvPicPr>
          <p:cNvPr id="7" name="图片 4" descr="菲沙logo蓝色"/>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9685" y="4742280"/>
            <a:ext cx="673100"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userDrawn="1"/>
        </p:nvSpPr>
        <p:spPr>
          <a:xfrm>
            <a:off x="-4763" y="539624"/>
            <a:ext cx="9148763" cy="72000"/>
          </a:xfrm>
          <a:prstGeom prst="rect">
            <a:avLst/>
          </a:prstGeom>
          <a:solidFill>
            <a:srgbClr val="6FB92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9" name="灯片编号占位符 5"/>
          <p:cNvSpPr txBox="1"/>
          <p:nvPr userDrawn="1"/>
        </p:nvSpPr>
        <p:spPr>
          <a:xfrm>
            <a:off x="8482694" y="4742280"/>
            <a:ext cx="383720" cy="208757"/>
          </a:xfrm>
          <a:prstGeom prst="rect">
            <a:avLst/>
          </a:prstGeom>
        </p:spPr>
        <p:txBody>
          <a:bodyPr vert="horz" lIns="91440" tIns="45720" rIns="91440" bIns="45720" rtlCol="0" anchor="ctr"/>
          <a:lstStyle>
            <a:defPPr>
              <a:defRPr lang="zh-CN"/>
            </a:defPPr>
            <a:lvl1pPr marL="0" algn="ctr" defTabSz="685800" rtl="0" eaLnBrk="1" latinLnBrk="0" hangingPunct="1">
              <a:defRPr sz="12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0C619C92-EFB0-4D63-B89C-0621CEE07204}" type="slidenum">
              <a:rPr lang="zh-CN" altLang="en-US" smtClean="0"/>
              <a:t>‹#›</a:t>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375"/>
            <a:ext cx="6858000" cy="17907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6575F58-2053-41FF-9108-FE9706AB9183}" type="datetimeFigureOut">
              <a:rPr lang="zh-CN" altLang="en-US" smtClean="0"/>
              <a:t>2025/3/27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619C92-EFB0-4D63-B89C-0621CEE07204}"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6575F58-2053-41FF-9108-FE9706AB9183}" type="datetimeFigureOut">
              <a:rPr lang="zh-CN" altLang="en-US" smtClean="0"/>
              <a:t>2025/3/27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619C92-EFB0-4D63-B89C-0621CEE0720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700"/>
            <a:ext cx="7886700" cy="2139950"/>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6575F58-2053-41FF-9108-FE9706AB9183}" type="datetimeFigureOut">
              <a:rPr lang="zh-CN" altLang="en-US" smtClean="0"/>
              <a:t>2025/3/27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619C92-EFB0-4D63-B89C-0621CEE0720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370013"/>
            <a:ext cx="3867150" cy="3262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48200" y="1370013"/>
            <a:ext cx="3867150" cy="3262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E6575F58-2053-41FF-9108-FE9706AB9183}" type="datetimeFigureOut">
              <a:rPr lang="zh-CN" altLang="en-US" smtClean="0"/>
              <a:t>2025/3/27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619C92-EFB0-4D63-B89C-0621CEE0720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274638"/>
            <a:ext cx="7886700" cy="993775"/>
          </a:xfrm>
        </p:spPr>
        <p:txBody>
          <a:bodyPr/>
          <a:lstStyle/>
          <a:p>
            <a:r>
              <a:rPr lang="zh-CN" altLang="en-US"/>
              <a:t>单击此处编辑母版标题样式</a:t>
            </a:r>
          </a:p>
        </p:txBody>
      </p:sp>
      <p:sp>
        <p:nvSpPr>
          <p:cNvPr id="3" name="文本占位符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1879600"/>
            <a:ext cx="3868737" cy="27622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1879600"/>
            <a:ext cx="3887788" cy="27622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E6575F58-2053-41FF-9108-FE9706AB9183}" type="datetimeFigureOut">
              <a:rPr lang="zh-CN" altLang="en-US" smtClean="0"/>
              <a:t>2025/3/27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619C92-EFB0-4D63-B89C-0621CEE07204}"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6575F58-2053-41FF-9108-FE9706AB9183}" type="datetimeFigureOut">
              <a:rPr lang="zh-CN" altLang="en-US" smtClean="0"/>
              <a:t>2025/3/27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619C92-EFB0-4D63-B89C-0621CEE07204}"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目录">
    <p:spTree>
      <p:nvGrpSpPr>
        <p:cNvPr id="1" name=""/>
        <p:cNvGrpSpPr/>
        <p:nvPr/>
      </p:nvGrpSpPr>
      <p:grpSpPr>
        <a:xfrm>
          <a:off x="0" y="0"/>
          <a:ext cx="0" cy="0"/>
          <a:chOff x="0" y="0"/>
          <a:chExt cx="0" cy="0"/>
        </a:xfrm>
      </p:grpSpPr>
      <p:pic>
        <p:nvPicPr>
          <p:cNvPr id="8" name="图片 4" descr="菲沙logo蓝色"/>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955716" y="4742282"/>
            <a:ext cx="673100"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直接连接符 9"/>
          <p:cNvCxnSpPr/>
          <p:nvPr userDrawn="1"/>
        </p:nvCxnSpPr>
        <p:spPr>
          <a:xfrm>
            <a:off x="2227093" y="-14990"/>
            <a:ext cx="0" cy="515849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六边形 10"/>
          <p:cNvSpPr>
            <a:spLocks noChangeAspect="1"/>
          </p:cNvSpPr>
          <p:nvPr userDrawn="1"/>
        </p:nvSpPr>
        <p:spPr>
          <a:xfrm rot="5400000">
            <a:off x="1544630" y="2125349"/>
            <a:ext cx="1035646" cy="892800"/>
          </a:xfrm>
          <a:prstGeom prst="hexagon">
            <a:avLst/>
          </a:prstGeom>
          <a:solidFill>
            <a:srgbClr val="005BAC"/>
          </a:solidFill>
          <a:ln>
            <a:noFill/>
          </a:ln>
          <a:effectLst>
            <a:innerShdw blurRad="63500" dist="508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57"/>
          <p:cNvGrpSpPr>
            <a:grpSpLocks noChangeAspect="1"/>
          </p:cNvGrpSpPr>
          <p:nvPr userDrawn="1"/>
        </p:nvGrpSpPr>
        <p:grpSpPr>
          <a:xfrm>
            <a:off x="1746058" y="2013750"/>
            <a:ext cx="962070" cy="1116000"/>
            <a:chOff x="2200018" y="1203598"/>
            <a:chExt cx="1117366" cy="1296144"/>
          </a:xfrm>
          <a:effectLst>
            <a:outerShdw blurRad="177800" dist="63500" dir="4200000" algn="tr" rotWithShape="0">
              <a:prstClr val="black">
                <a:alpha val="33000"/>
              </a:prstClr>
            </a:outerShdw>
          </a:effectLst>
        </p:grpSpPr>
        <p:sp>
          <p:nvSpPr>
            <p:cNvPr id="13" name="六边形 12"/>
            <p:cNvSpPr/>
            <p:nvPr/>
          </p:nvSpPr>
          <p:spPr>
            <a:xfrm rot="5400000">
              <a:off x="2110629" y="1292987"/>
              <a:ext cx="1296144" cy="1117366"/>
            </a:xfrm>
            <a:prstGeom prst="hexagon">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a typeface="微软雅黑" panose="020B0503020204020204" pitchFamily="34" charset="-122"/>
              </a:endParaRPr>
            </a:p>
          </p:txBody>
        </p:sp>
        <p:sp>
          <p:nvSpPr>
            <p:cNvPr id="14" name="六边形 13"/>
            <p:cNvSpPr/>
            <p:nvPr/>
          </p:nvSpPr>
          <p:spPr>
            <a:xfrm rot="5400000">
              <a:off x="2133086" y="1310191"/>
              <a:ext cx="1249200" cy="1080000"/>
            </a:xfrm>
            <a:prstGeom prst="hexagon">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grpSp>
      <p:sp>
        <p:nvSpPr>
          <p:cNvPr id="15" name="TextBox 67"/>
          <p:cNvSpPr txBox="1"/>
          <p:nvPr userDrawn="1"/>
        </p:nvSpPr>
        <p:spPr>
          <a:xfrm>
            <a:off x="1774813" y="2302645"/>
            <a:ext cx="902811" cy="523220"/>
          </a:xfrm>
          <a:prstGeom prst="rect">
            <a:avLst/>
          </a:prstGeom>
          <a:noFill/>
        </p:spPr>
        <p:txBody>
          <a:bodyPr wrap="none" rtlCol="0">
            <a:spAutoFit/>
          </a:bodyPr>
          <a:lstStyle/>
          <a:p>
            <a:r>
              <a:rPr lang="zh-CN" altLang="en-US" sz="2800" b="1" dirty="0">
                <a:solidFill>
                  <a:srgbClr val="005BAC"/>
                </a:solidFill>
                <a:effectLst>
                  <a:innerShdw blurRad="63500" dist="50800">
                    <a:prstClr val="black">
                      <a:alpha val="50000"/>
                    </a:prstClr>
                  </a:innerShdw>
                </a:effectLst>
                <a:latin typeface="微软雅黑" panose="020B0503020204020204" pitchFamily="34" charset="-122"/>
                <a:ea typeface="微软雅黑" panose="020B0503020204020204" pitchFamily="34" charset="-122"/>
              </a:rPr>
              <a:t>目录</a:t>
            </a:r>
          </a:p>
        </p:txBody>
      </p:sp>
    </p:spTree>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6575F58-2053-41FF-9108-FE9706AB9183}" type="datetimeFigureOut">
              <a:rPr lang="zh-CN" altLang="en-US" smtClean="0"/>
              <a:t>2025/3/27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619C92-EFB0-4D63-B89C-0621CEE0720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6575F58-2053-41FF-9108-FE9706AB9183}" type="datetimeFigureOut">
              <a:rPr lang="zh-CN" altLang="en-US" smtClean="0"/>
              <a:t>2025/3/27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619C92-EFB0-4D63-B89C-0621CEE07204}"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6575F58-2053-41FF-9108-FE9706AB9183}" type="datetimeFigureOut">
              <a:rPr lang="zh-CN" altLang="en-US" smtClean="0"/>
              <a:t>2025/3/27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619C92-EFB0-4D63-B89C-0621CEE07204}"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6575F58-2053-41FF-9108-FE9706AB9183}" type="datetimeFigureOut">
              <a:rPr lang="zh-CN" altLang="en-US" smtClean="0"/>
              <a:t>2025/3/27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619C92-EFB0-4D63-B89C-0621CEE07204}"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4638"/>
            <a:ext cx="1971675" cy="435768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274638"/>
            <a:ext cx="5762625" cy="43576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6575F58-2053-41FF-9108-FE9706AB9183}" type="datetimeFigureOut">
              <a:rPr lang="zh-CN" altLang="en-US" smtClean="0"/>
              <a:t>2025/3/27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619C92-EFB0-4D63-B89C-0621CEE07204}"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封面">
    <p:spTree>
      <p:nvGrpSpPr>
        <p:cNvPr id="1" name=""/>
        <p:cNvGrpSpPr/>
        <p:nvPr/>
      </p:nvGrpSpPr>
      <p:grpSpPr>
        <a:xfrm>
          <a:off x="0" y="0"/>
          <a:ext cx="0" cy="0"/>
          <a:chOff x="0" y="0"/>
          <a:chExt cx="0" cy="0"/>
        </a:xfrm>
      </p:grpSpPr>
      <p:sp>
        <p:nvSpPr>
          <p:cNvPr id="14" name="矩形 13"/>
          <p:cNvSpPr/>
          <p:nvPr userDrawn="1"/>
        </p:nvSpPr>
        <p:spPr>
          <a:xfrm>
            <a:off x="-9525" y="-9525"/>
            <a:ext cx="9148763" cy="4089400"/>
          </a:xfrm>
          <a:prstGeom prst="rect">
            <a:avLst/>
          </a:prstGeom>
          <a:solidFill>
            <a:srgbClr val="005AAA"/>
          </a:solidFill>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en-US" altLang="zh-CN" noProof="1">
                <a:solidFill>
                  <a:prstClr val="white"/>
                </a:solidFill>
              </a:rPr>
              <a:t> </a:t>
            </a:r>
          </a:p>
        </p:txBody>
      </p:sp>
      <p:sp>
        <p:nvSpPr>
          <p:cNvPr id="8" name="副标题 2"/>
          <p:cNvSpPr>
            <a:spLocks noGrp="1"/>
          </p:cNvSpPr>
          <p:nvPr>
            <p:ph type="subTitle" idx="1" hasCustomPrompt="1"/>
          </p:nvPr>
        </p:nvSpPr>
        <p:spPr>
          <a:xfrm>
            <a:off x="0" y="2444263"/>
            <a:ext cx="9144000" cy="650629"/>
          </a:xfrm>
          <a:prstGeom prst="rect">
            <a:avLst/>
          </a:prstGeom>
        </p:spPr>
        <p:txBody>
          <a:bodyPr anchor="ctr">
            <a:normAutofit/>
          </a:bodyPr>
          <a:lstStyle>
            <a:lvl1pPr marL="0" indent="0" algn="ctr">
              <a:buNone/>
              <a:defRPr sz="2800">
                <a:solidFill>
                  <a:schemeClr val="bg1"/>
                </a:solidFill>
                <a:latin typeface="+mn-ea"/>
                <a:ea typeface="+mn-ea"/>
              </a:defRPr>
            </a:lvl1pPr>
            <a:lvl2pPr marL="257175" indent="0" algn="ctr">
              <a:buNone/>
              <a:defRPr sz="1125"/>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zh-CN" altLang="en-US" dirty="0"/>
              <a:t>副标题（选择使用，微软雅黑</a:t>
            </a:r>
            <a:r>
              <a:rPr lang="en-US" altLang="zh-CN" dirty="0"/>
              <a:t>28</a:t>
            </a:r>
            <a:r>
              <a:rPr lang="zh-CN" altLang="en-US" dirty="0"/>
              <a:t>）</a:t>
            </a:r>
            <a:endParaRPr lang="en-US" dirty="0"/>
          </a:p>
        </p:txBody>
      </p:sp>
      <p:sp>
        <p:nvSpPr>
          <p:cNvPr id="9" name="标题 1"/>
          <p:cNvSpPr>
            <a:spLocks noGrp="1"/>
          </p:cNvSpPr>
          <p:nvPr>
            <p:ph type="ctrTitle" hasCustomPrompt="1"/>
          </p:nvPr>
        </p:nvSpPr>
        <p:spPr>
          <a:xfrm>
            <a:off x="0" y="1582616"/>
            <a:ext cx="9144000" cy="838202"/>
          </a:xfrm>
          <a:prstGeom prst="rect">
            <a:avLst/>
          </a:prstGeom>
        </p:spPr>
        <p:txBody>
          <a:bodyPr anchor="ctr">
            <a:normAutofit/>
          </a:bodyPr>
          <a:lstStyle>
            <a:lvl1pPr algn="ctr">
              <a:defRPr sz="3600">
                <a:solidFill>
                  <a:schemeClr val="bg1"/>
                </a:solidFill>
                <a:latin typeface="+mj-ea"/>
                <a:ea typeface="+mj-ea"/>
              </a:defRPr>
            </a:lvl1pPr>
          </a:lstStyle>
          <a:p>
            <a:r>
              <a:rPr lang="zh-CN" altLang="en-US" dirty="0"/>
              <a:t>主标题（微软雅黑</a:t>
            </a:r>
            <a:r>
              <a:rPr lang="en-US" altLang="zh-CN" dirty="0"/>
              <a:t>36</a:t>
            </a:r>
            <a:r>
              <a:rPr lang="zh-CN" altLang="en-US" dirty="0"/>
              <a:t>，加粗）</a:t>
            </a:r>
          </a:p>
        </p:txBody>
      </p:sp>
      <p:sp>
        <p:nvSpPr>
          <p:cNvPr id="10" name="文本占位符 13"/>
          <p:cNvSpPr>
            <a:spLocks noGrp="1"/>
          </p:cNvSpPr>
          <p:nvPr>
            <p:ph type="body" sz="quarter" idx="10" hasCustomPrompt="1"/>
          </p:nvPr>
        </p:nvSpPr>
        <p:spPr>
          <a:xfrm>
            <a:off x="0" y="3355519"/>
            <a:ext cx="9144000" cy="361036"/>
          </a:xfrm>
          <a:prstGeom prst="rect">
            <a:avLst/>
          </a:prstGeom>
        </p:spPr>
        <p:txBody>
          <a:bodyPr vert="horz" anchor="ctr">
            <a:normAutofit/>
          </a:bodyPr>
          <a:lstStyle>
            <a:lvl1pPr marL="0" indent="0" algn="ctr">
              <a:buNone/>
              <a:defRPr sz="2000" b="0">
                <a:solidFill>
                  <a:schemeClr val="bg1"/>
                </a:solidFill>
              </a:defRPr>
            </a:lvl1pPr>
            <a:lvl2pPr marL="257175" indent="0">
              <a:buNone/>
              <a:defRPr/>
            </a:lvl2pPr>
            <a:lvl3pPr marL="514350" indent="0">
              <a:buNone/>
              <a:defRPr/>
            </a:lvl3pPr>
            <a:lvl4pPr marL="771525" indent="0">
              <a:buNone/>
              <a:defRPr/>
            </a:lvl4pPr>
            <a:lvl5pPr marL="1028700" indent="0">
              <a:buNone/>
              <a:defRPr/>
            </a:lvl5pPr>
          </a:lstStyle>
          <a:p>
            <a:pPr lvl="0"/>
            <a:r>
              <a:rPr lang="zh-CN" altLang="en-US" dirty="0"/>
              <a:t>姓名</a:t>
            </a:r>
            <a:r>
              <a:rPr lang="en-US" altLang="zh-CN" dirty="0"/>
              <a:t>/</a:t>
            </a:r>
            <a:r>
              <a:rPr lang="zh-CN" altLang="en-US" dirty="0"/>
              <a:t>部门（微软雅黑，</a:t>
            </a:r>
            <a:r>
              <a:rPr lang="en-US" altLang="zh-CN" dirty="0"/>
              <a:t>20</a:t>
            </a:r>
            <a:r>
              <a:rPr lang="zh-CN" altLang="en-US" dirty="0"/>
              <a:t>）</a:t>
            </a:r>
            <a:endParaRPr lang="en-US" altLang="zh-CN" dirty="0"/>
          </a:p>
        </p:txBody>
      </p:sp>
      <p:sp>
        <p:nvSpPr>
          <p:cNvPr id="11" name="文本占位符 13"/>
          <p:cNvSpPr>
            <a:spLocks noGrp="1"/>
          </p:cNvSpPr>
          <p:nvPr>
            <p:ph type="body" sz="quarter" idx="11" hasCustomPrompt="1"/>
          </p:nvPr>
        </p:nvSpPr>
        <p:spPr>
          <a:xfrm>
            <a:off x="0" y="3718398"/>
            <a:ext cx="9144000" cy="361036"/>
          </a:xfrm>
          <a:prstGeom prst="rect">
            <a:avLst/>
          </a:prstGeom>
        </p:spPr>
        <p:txBody>
          <a:bodyPr vert="horz" anchor="ctr">
            <a:noAutofit/>
          </a:bodyPr>
          <a:lstStyle>
            <a:lvl1pPr marL="0" indent="0" algn="ctr">
              <a:buNone/>
              <a:defRPr sz="2000" b="0">
                <a:solidFill>
                  <a:schemeClr val="bg1"/>
                </a:solidFill>
                <a:latin typeface="+mn-ea"/>
                <a:ea typeface="+mn-ea"/>
              </a:defRPr>
            </a:lvl1pPr>
            <a:lvl2pPr marL="257175" indent="0">
              <a:buNone/>
              <a:defRPr/>
            </a:lvl2pPr>
            <a:lvl3pPr marL="514350" indent="0">
              <a:buNone/>
              <a:defRPr/>
            </a:lvl3pPr>
            <a:lvl4pPr marL="771525" indent="0">
              <a:buNone/>
              <a:defRPr/>
            </a:lvl4pPr>
            <a:lvl5pPr marL="1028700" indent="0">
              <a:buNone/>
              <a:defRPr/>
            </a:lvl5pPr>
          </a:lstStyle>
          <a:p>
            <a:pPr lvl="0"/>
            <a:r>
              <a:rPr lang="zh-CN" altLang="en-US" dirty="0"/>
              <a:t>日期</a:t>
            </a:r>
            <a:r>
              <a:rPr lang="zh-CN" altLang="en-US"/>
              <a:t>（微软雅黑</a:t>
            </a:r>
            <a:r>
              <a:rPr lang="en-US" altLang="zh-CN"/>
              <a:t> </a:t>
            </a:r>
            <a:r>
              <a:rPr lang="zh-CN" altLang="en-US" dirty="0"/>
              <a:t>，</a:t>
            </a:r>
            <a:r>
              <a:rPr lang="en-US" altLang="zh-CN" dirty="0"/>
              <a:t>20</a:t>
            </a:r>
            <a:r>
              <a:rPr lang="zh-CN" altLang="en-US" dirty="0"/>
              <a:t>）</a:t>
            </a:r>
          </a:p>
        </p:txBody>
      </p:sp>
      <p:sp>
        <p:nvSpPr>
          <p:cNvPr id="15" name="矩形 14"/>
          <p:cNvSpPr/>
          <p:nvPr userDrawn="1"/>
        </p:nvSpPr>
        <p:spPr>
          <a:xfrm>
            <a:off x="-9525" y="4079875"/>
            <a:ext cx="9148763" cy="76200"/>
          </a:xfrm>
          <a:prstGeom prst="rect">
            <a:avLst/>
          </a:prstGeom>
          <a:solidFill>
            <a:srgbClr val="6FB92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solidFill>
                <a:prstClr val="white"/>
              </a:solidFill>
            </a:endParaRPr>
          </a:p>
        </p:txBody>
      </p:sp>
      <p:grpSp>
        <p:nvGrpSpPr>
          <p:cNvPr id="16" name="组合 7"/>
          <p:cNvGrpSpPr/>
          <p:nvPr userDrawn="1"/>
        </p:nvGrpSpPr>
        <p:grpSpPr bwMode="auto">
          <a:xfrm>
            <a:off x="3511550" y="4529138"/>
            <a:ext cx="2112963" cy="241300"/>
            <a:chOff x="5530" y="7453"/>
            <a:chExt cx="3328" cy="380"/>
          </a:xfrm>
        </p:grpSpPr>
        <p:pic>
          <p:nvPicPr>
            <p:cNvPr id="17" name="图片 5" descr="菲沙logo蓝色"/>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30" y="7453"/>
              <a:ext cx="1788" cy="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6" descr="菲沙基因文字logo"/>
            <p:cNvPicPr>
              <a:picLocks noChangeAspect="1" noChangeArrowheads="1"/>
            </p:cNvPicPr>
            <p:nvPr/>
          </p:nvPicPr>
          <p:blipFill>
            <a:blip r:embed="rId3" cstate="print">
              <a:extLst>
                <a:ext uri="{28A0092B-C50C-407E-A947-70E740481C1C}">
                  <a14:useLocalDpi xmlns:a14="http://schemas.microsoft.com/office/drawing/2010/main" val="0"/>
                </a:ext>
              </a:extLst>
            </a:blip>
            <a:srcRect r="33476" b="-25555"/>
            <a:stretch>
              <a:fillRect/>
            </a:stretch>
          </p:blipFill>
          <p:spPr bwMode="auto">
            <a:xfrm>
              <a:off x="7510" y="7479"/>
              <a:ext cx="1349"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目录">
    <p:spTree>
      <p:nvGrpSpPr>
        <p:cNvPr id="1" name=""/>
        <p:cNvGrpSpPr/>
        <p:nvPr/>
      </p:nvGrpSpPr>
      <p:grpSpPr>
        <a:xfrm>
          <a:off x="0" y="0"/>
          <a:ext cx="0" cy="0"/>
          <a:chOff x="0" y="0"/>
          <a:chExt cx="0" cy="0"/>
        </a:xfrm>
      </p:grpSpPr>
      <p:pic>
        <p:nvPicPr>
          <p:cNvPr id="8" name="图片 4" descr="菲沙logo蓝色"/>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955716" y="4742282"/>
            <a:ext cx="673100"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直接连接符 9"/>
          <p:cNvCxnSpPr/>
          <p:nvPr userDrawn="1"/>
        </p:nvCxnSpPr>
        <p:spPr>
          <a:xfrm>
            <a:off x="2227093" y="-14990"/>
            <a:ext cx="0" cy="515849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六边形 10"/>
          <p:cNvSpPr>
            <a:spLocks noChangeAspect="1"/>
          </p:cNvSpPr>
          <p:nvPr userDrawn="1"/>
        </p:nvSpPr>
        <p:spPr>
          <a:xfrm rot="5400000">
            <a:off x="1544630" y="2125349"/>
            <a:ext cx="1035646" cy="892800"/>
          </a:xfrm>
          <a:prstGeom prst="hexagon">
            <a:avLst/>
          </a:prstGeom>
          <a:solidFill>
            <a:srgbClr val="005BAC"/>
          </a:solidFill>
          <a:ln>
            <a:noFill/>
          </a:ln>
          <a:effectLst>
            <a:innerShdw blurRad="63500" dist="508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2" name="组合 57"/>
          <p:cNvGrpSpPr>
            <a:grpSpLocks noChangeAspect="1"/>
          </p:cNvGrpSpPr>
          <p:nvPr userDrawn="1"/>
        </p:nvGrpSpPr>
        <p:grpSpPr>
          <a:xfrm>
            <a:off x="1746058" y="2013750"/>
            <a:ext cx="962070" cy="1116000"/>
            <a:chOff x="2200018" y="1203598"/>
            <a:chExt cx="1117366" cy="1296144"/>
          </a:xfrm>
          <a:effectLst>
            <a:outerShdw blurRad="177800" dist="63500" dir="4200000" algn="tr" rotWithShape="0">
              <a:prstClr val="black">
                <a:alpha val="33000"/>
              </a:prstClr>
            </a:outerShdw>
          </a:effectLst>
        </p:grpSpPr>
        <p:sp>
          <p:nvSpPr>
            <p:cNvPr id="13" name="六边形 12"/>
            <p:cNvSpPr/>
            <p:nvPr/>
          </p:nvSpPr>
          <p:spPr>
            <a:xfrm rot="5400000">
              <a:off x="2110629" y="1292987"/>
              <a:ext cx="1296144" cy="1117366"/>
            </a:xfrm>
            <a:prstGeom prst="hexagon">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14" name="六边形 13"/>
            <p:cNvSpPr/>
            <p:nvPr/>
          </p:nvSpPr>
          <p:spPr>
            <a:xfrm rot="5400000">
              <a:off x="2133086" y="1310191"/>
              <a:ext cx="1249200" cy="1080000"/>
            </a:xfrm>
            <a:prstGeom prst="hexagon">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ndParaRPr>
            </a:p>
          </p:txBody>
        </p:sp>
      </p:grpSp>
      <p:sp>
        <p:nvSpPr>
          <p:cNvPr id="15" name="TextBox 67"/>
          <p:cNvSpPr txBox="1"/>
          <p:nvPr userDrawn="1"/>
        </p:nvSpPr>
        <p:spPr>
          <a:xfrm>
            <a:off x="1774813" y="2302645"/>
            <a:ext cx="902811" cy="523220"/>
          </a:xfrm>
          <a:prstGeom prst="rect">
            <a:avLst/>
          </a:prstGeom>
          <a:noFill/>
        </p:spPr>
        <p:txBody>
          <a:bodyPr wrap="none" rtlCol="0">
            <a:spAutoFit/>
          </a:bodyPr>
          <a:lstStyle/>
          <a:p>
            <a:r>
              <a:rPr lang="zh-CN" altLang="en-US" sz="2800" b="1" dirty="0">
                <a:solidFill>
                  <a:srgbClr val="005BAC"/>
                </a:solidFill>
                <a:effectLst>
                  <a:innerShdw blurRad="63500" dist="50800">
                    <a:prstClr val="black">
                      <a:alpha val="50000"/>
                    </a:prstClr>
                  </a:innerShdw>
                </a:effectLst>
                <a:latin typeface="微软雅黑" panose="020B0503020204020204" pitchFamily="34" charset="-122"/>
              </a:rPr>
              <a:t>目录</a:t>
            </a:r>
          </a:p>
        </p:txBody>
      </p:sp>
    </p:spTree>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节标题">
    <p:bg>
      <p:bgPr>
        <a:solidFill>
          <a:srgbClr val="6FB92D"/>
        </a:solidFill>
        <a:effectLst/>
      </p:bgPr>
    </p:bg>
    <p:spTree>
      <p:nvGrpSpPr>
        <p:cNvPr id="1" name=""/>
        <p:cNvGrpSpPr/>
        <p:nvPr/>
      </p:nvGrpSpPr>
      <p:grpSpPr>
        <a:xfrm>
          <a:off x="0" y="0"/>
          <a:ext cx="0" cy="0"/>
          <a:chOff x="0" y="0"/>
          <a:chExt cx="0" cy="0"/>
        </a:xfrm>
      </p:grpSpPr>
      <p:pic>
        <p:nvPicPr>
          <p:cNvPr id="6" name="图片 10" descr="菲沙logo白色"/>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105275" y="4405313"/>
            <a:ext cx="931863"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副标题 2"/>
          <p:cNvSpPr>
            <a:spLocks noGrp="1"/>
          </p:cNvSpPr>
          <p:nvPr>
            <p:ph type="subTitle" idx="1" hasCustomPrompt="1"/>
          </p:nvPr>
        </p:nvSpPr>
        <p:spPr>
          <a:xfrm>
            <a:off x="0" y="2047216"/>
            <a:ext cx="9144000" cy="650629"/>
          </a:xfrm>
          <a:prstGeom prst="rect">
            <a:avLst/>
          </a:prstGeom>
        </p:spPr>
        <p:txBody>
          <a:bodyPr anchor="ctr">
            <a:normAutofit/>
          </a:bodyPr>
          <a:lstStyle>
            <a:lvl1pPr marL="0" indent="0" algn="ctr">
              <a:buNone/>
              <a:defRPr sz="2800">
                <a:solidFill>
                  <a:schemeClr val="bg1"/>
                </a:solidFill>
                <a:latin typeface="+mn-ea"/>
                <a:ea typeface="+mn-ea"/>
              </a:defRPr>
            </a:lvl1pPr>
            <a:lvl2pPr marL="257175" indent="0" algn="ctr">
              <a:buNone/>
              <a:defRPr sz="1125"/>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zh-CN" altLang="en-US" dirty="0"/>
              <a:t>篇章标题（微软雅黑</a:t>
            </a:r>
            <a:r>
              <a:rPr lang="en-US" altLang="zh-CN" dirty="0"/>
              <a:t>28</a:t>
            </a:r>
            <a:r>
              <a:rPr lang="zh-CN" altLang="en-US" dirty="0"/>
              <a:t>）</a:t>
            </a:r>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obj" preserve="1">
  <p:cSld name="1_标题和内容">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ctr">
            <a:normAutofit/>
          </a:bodyPr>
          <a:lstStyle>
            <a:lvl1pPr>
              <a:defRPr sz="2400"/>
            </a:lvl1pPr>
          </a:lstStyle>
          <a:p>
            <a:r>
              <a:rPr lang="zh-CN" altLang="en-US" dirty="0"/>
              <a:t>单击此处编辑篇章标题</a:t>
            </a:r>
            <a:endParaRPr lang="en-US" dirty="0"/>
          </a:p>
        </p:txBody>
      </p:sp>
      <p:sp>
        <p:nvSpPr>
          <p:cNvPr id="3" name="Content Placeholder 2"/>
          <p:cNvSpPr>
            <a:spLocks noGrp="1"/>
          </p:cNvSpPr>
          <p:nvPr>
            <p:ph idx="1"/>
          </p:nvPr>
        </p:nvSpPr>
        <p:spPr/>
        <p:txBody>
          <a:bodyPr/>
          <a:lstStyle>
            <a:lvl1pPr>
              <a:defRPr sz="1800">
                <a:latin typeface="+mn-ea"/>
                <a:ea typeface="+mn-ea"/>
              </a:defRPr>
            </a:lvl1pPr>
            <a:lvl2pPr>
              <a:defRPr sz="1600">
                <a:latin typeface="+mn-ea"/>
                <a:ea typeface="+mn-ea"/>
              </a:defRPr>
            </a:lvl2pPr>
            <a:lvl3pPr>
              <a:defRPr sz="1400">
                <a:latin typeface="+mn-ea"/>
                <a:ea typeface="+mn-ea"/>
              </a:defRPr>
            </a:lvl3pPr>
          </a:lstStyle>
          <a:p>
            <a:pPr lvl="0"/>
            <a:r>
              <a:rPr lang="zh-CN" altLang="en-US" dirty="0"/>
              <a:t>单击此处编辑母版文本样式</a:t>
            </a:r>
          </a:p>
          <a:p>
            <a:pPr lvl="1"/>
            <a:r>
              <a:rPr lang="zh-CN" altLang="en-US" dirty="0"/>
              <a:t>二级</a:t>
            </a:r>
          </a:p>
          <a:p>
            <a:pPr lvl="2"/>
            <a:r>
              <a:rPr lang="zh-CN" altLang="en-US" dirty="0"/>
              <a:t>三级</a:t>
            </a:r>
          </a:p>
        </p:txBody>
      </p:sp>
      <p:pic>
        <p:nvPicPr>
          <p:cNvPr id="7" name="图片 4" descr="菲沙logo蓝色"/>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955716" y="4742282"/>
            <a:ext cx="673100"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userDrawn="1"/>
        </p:nvSpPr>
        <p:spPr>
          <a:xfrm>
            <a:off x="-4763" y="771527"/>
            <a:ext cx="9148763" cy="76200"/>
          </a:xfrm>
          <a:prstGeom prst="rect">
            <a:avLst/>
          </a:prstGeom>
          <a:solidFill>
            <a:srgbClr val="6FB92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solidFill>
                <a:prstClr val="white"/>
              </a:solidFill>
            </a:endParaRPr>
          </a:p>
        </p:txBody>
      </p:sp>
      <p:sp>
        <p:nvSpPr>
          <p:cNvPr id="9" name="灯片编号占位符 5"/>
          <p:cNvSpPr txBox="1"/>
          <p:nvPr userDrawn="1"/>
        </p:nvSpPr>
        <p:spPr>
          <a:xfrm>
            <a:off x="-4763" y="4813719"/>
            <a:ext cx="2057400" cy="274637"/>
          </a:xfrm>
          <a:prstGeom prst="rect">
            <a:avLst/>
          </a:prstGeom>
        </p:spPr>
        <p:txBody>
          <a:bodyPr vert="horz" lIns="91440" tIns="45720" rIns="91440" bIns="45720" rtlCol="0" anchor="ctr"/>
          <a:lstStyle>
            <a:defPPr>
              <a:defRPr lang="zh-CN"/>
            </a:defPPr>
            <a:lvl1pPr marL="0" algn="ctr" defTabSz="685800" rtl="0" eaLnBrk="1" latinLnBrk="0" hangingPunct="1">
              <a:defRPr sz="12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0C619C92-EFB0-4D63-B89C-0621CEE07204}" type="slidenum">
              <a:rPr lang="zh-CN" altLang="en-US" smtClean="0">
                <a:solidFill>
                  <a:prstClr val="black">
                    <a:tint val="75000"/>
                  </a:prstClr>
                </a:solidFill>
              </a:rPr>
              <a:t>‹#›</a:t>
            </a:fld>
            <a:endParaRPr lang="zh-CN" altLang="en-US" dirty="0">
              <a:solidFill>
                <a:prstClr val="black">
                  <a:tint val="75000"/>
                </a:prstClr>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两栏内容">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14350" y="1566333"/>
            <a:ext cx="3886200" cy="3066390"/>
          </a:xfrm>
        </p:spPr>
        <p:txBody>
          <a:bodyPr/>
          <a:lstStyle>
            <a:lvl1pPr>
              <a:defRPr sz="1800">
                <a:latin typeface="+mn-ea"/>
                <a:ea typeface="+mn-ea"/>
              </a:defRPr>
            </a:lvl1pPr>
            <a:lvl2pPr>
              <a:defRPr sz="1600">
                <a:latin typeface="+mn-ea"/>
                <a:ea typeface="+mn-ea"/>
              </a:defRPr>
            </a:lvl2pPr>
            <a:lvl3pPr>
              <a:defRPr sz="1400">
                <a:latin typeface="+mn-ea"/>
                <a:ea typeface="+mn-ea"/>
              </a:defRPr>
            </a:lvl3pPr>
          </a:lstStyle>
          <a:p>
            <a:pPr lvl="0"/>
            <a:r>
              <a:rPr lang="zh-CN" altLang="en-US" dirty="0"/>
              <a:t>一级</a:t>
            </a:r>
          </a:p>
          <a:p>
            <a:pPr lvl="1"/>
            <a:r>
              <a:rPr lang="zh-CN" altLang="en-US" dirty="0"/>
              <a:t>二级</a:t>
            </a:r>
          </a:p>
          <a:p>
            <a:pPr lvl="2"/>
            <a:r>
              <a:rPr lang="zh-CN" altLang="en-US" dirty="0"/>
              <a:t>三级</a:t>
            </a:r>
          </a:p>
        </p:txBody>
      </p:sp>
      <p:sp>
        <p:nvSpPr>
          <p:cNvPr id="4" name="Content Placeholder 3"/>
          <p:cNvSpPr>
            <a:spLocks noGrp="1"/>
          </p:cNvSpPr>
          <p:nvPr>
            <p:ph sz="half" idx="2" hasCustomPrompt="1"/>
          </p:nvPr>
        </p:nvSpPr>
        <p:spPr>
          <a:xfrm>
            <a:off x="4754166" y="1566333"/>
            <a:ext cx="3886200" cy="3066390"/>
          </a:xfrm>
        </p:spPr>
        <p:txBody>
          <a:bodyPr/>
          <a:lstStyle>
            <a:lvl1pPr>
              <a:defRPr sz="1800">
                <a:latin typeface="+mn-ea"/>
                <a:ea typeface="+mn-ea"/>
              </a:defRPr>
            </a:lvl1pPr>
            <a:lvl2pPr>
              <a:defRPr sz="1600">
                <a:latin typeface="+mn-ea"/>
                <a:ea typeface="+mn-ea"/>
              </a:defRPr>
            </a:lvl2pPr>
            <a:lvl3pPr>
              <a:defRPr sz="1400">
                <a:latin typeface="+mn-ea"/>
                <a:ea typeface="+mn-ea"/>
              </a:defRPr>
            </a:lvl3pPr>
          </a:lstStyle>
          <a:p>
            <a:pPr lvl="0"/>
            <a:r>
              <a:rPr lang="zh-CN" altLang="en-US" dirty="0"/>
              <a:t>一级</a:t>
            </a:r>
          </a:p>
          <a:p>
            <a:pPr lvl="1"/>
            <a:r>
              <a:rPr lang="zh-CN" altLang="en-US" dirty="0"/>
              <a:t>二级</a:t>
            </a:r>
          </a:p>
          <a:p>
            <a:pPr lvl="2"/>
            <a:r>
              <a:rPr lang="zh-CN" altLang="en-US" dirty="0"/>
              <a:t>三级</a:t>
            </a:r>
          </a:p>
        </p:txBody>
      </p:sp>
      <p:sp>
        <p:nvSpPr>
          <p:cNvPr id="8" name="Title 1"/>
          <p:cNvSpPr>
            <a:spLocks noGrp="1"/>
          </p:cNvSpPr>
          <p:nvPr>
            <p:ph type="title" hasCustomPrompt="1"/>
          </p:nvPr>
        </p:nvSpPr>
        <p:spPr>
          <a:xfrm>
            <a:off x="502444" y="3"/>
            <a:ext cx="8137922" cy="771524"/>
          </a:xfrm>
        </p:spPr>
        <p:txBody>
          <a:bodyPr anchor="ctr">
            <a:normAutofit/>
          </a:bodyPr>
          <a:lstStyle>
            <a:lvl1pPr>
              <a:defRPr sz="2400">
                <a:latin typeface="+mn-ea"/>
                <a:ea typeface="+mn-ea"/>
              </a:defRPr>
            </a:lvl1pPr>
          </a:lstStyle>
          <a:p>
            <a:r>
              <a:rPr lang="zh-CN" altLang="en-US" dirty="0"/>
              <a:t>单击此处编辑篇章标题</a:t>
            </a:r>
            <a:endParaRPr lang="en-US" dirty="0"/>
          </a:p>
        </p:txBody>
      </p:sp>
      <p:sp>
        <p:nvSpPr>
          <p:cNvPr id="9" name="矩形 8"/>
          <p:cNvSpPr/>
          <p:nvPr userDrawn="1"/>
        </p:nvSpPr>
        <p:spPr>
          <a:xfrm>
            <a:off x="-4763" y="771527"/>
            <a:ext cx="9148763" cy="76200"/>
          </a:xfrm>
          <a:prstGeom prst="rect">
            <a:avLst/>
          </a:prstGeom>
          <a:solidFill>
            <a:srgbClr val="6FB92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solidFill>
                <a:prstClr val="white"/>
              </a:solidFill>
            </a:endParaRPr>
          </a:p>
        </p:txBody>
      </p:sp>
      <p:pic>
        <p:nvPicPr>
          <p:cNvPr id="10" name="图片 4" descr="菲沙logo蓝色"/>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955716" y="4742282"/>
            <a:ext cx="673100"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Placeholder 2"/>
          <p:cNvSpPr>
            <a:spLocks noGrp="1"/>
          </p:cNvSpPr>
          <p:nvPr>
            <p:ph type="body" idx="10"/>
          </p:nvPr>
        </p:nvSpPr>
        <p:spPr>
          <a:xfrm>
            <a:off x="514350" y="847727"/>
            <a:ext cx="3886200" cy="617934"/>
          </a:xfrm>
        </p:spPr>
        <p:txBody>
          <a:bodyPr anchor="ctr"/>
          <a:lstStyle>
            <a:lvl1pPr marL="0" indent="0">
              <a:buNone/>
              <a:defRPr sz="1800" b="1">
                <a:latin typeface="+mn-ea"/>
                <a:ea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单击此处编辑母版文本样式</a:t>
            </a:r>
          </a:p>
        </p:txBody>
      </p:sp>
      <p:sp>
        <p:nvSpPr>
          <p:cNvPr id="14" name="Text Placeholder 2"/>
          <p:cNvSpPr>
            <a:spLocks noGrp="1"/>
          </p:cNvSpPr>
          <p:nvPr>
            <p:ph type="body" idx="11"/>
          </p:nvPr>
        </p:nvSpPr>
        <p:spPr>
          <a:xfrm>
            <a:off x="4754166" y="853449"/>
            <a:ext cx="3886200" cy="617934"/>
          </a:xfrm>
        </p:spPr>
        <p:txBody>
          <a:bodyPr anchor="ctr"/>
          <a:lstStyle>
            <a:lvl1pPr marL="0" indent="0">
              <a:buNone/>
              <a:defRPr sz="1800" b="1">
                <a:latin typeface="+mn-ea"/>
                <a:ea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单击此处编辑母版文本样式</a:t>
            </a:r>
          </a:p>
        </p:txBody>
      </p:sp>
      <p:sp>
        <p:nvSpPr>
          <p:cNvPr id="12" name="灯片编号占位符 5"/>
          <p:cNvSpPr txBox="1"/>
          <p:nvPr userDrawn="1"/>
        </p:nvSpPr>
        <p:spPr>
          <a:xfrm>
            <a:off x="-4763" y="4813719"/>
            <a:ext cx="2057400" cy="274637"/>
          </a:xfrm>
          <a:prstGeom prst="rect">
            <a:avLst/>
          </a:prstGeom>
        </p:spPr>
        <p:txBody>
          <a:bodyPr vert="horz" lIns="91440" tIns="45720" rIns="91440" bIns="45720" rtlCol="0" anchor="ctr"/>
          <a:lstStyle>
            <a:defPPr>
              <a:defRPr lang="zh-CN"/>
            </a:defPPr>
            <a:lvl1pPr marL="0" algn="ctr" defTabSz="685800" rtl="0" eaLnBrk="1" latinLnBrk="0" hangingPunct="1">
              <a:defRPr sz="12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0C619C92-EFB0-4D63-B89C-0621CEE07204}" type="slidenum">
              <a:rPr lang="zh-CN" altLang="en-US" smtClean="0">
                <a:solidFill>
                  <a:prstClr val="black">
                    <a:tint val="75000"/>
                  </a:prstClr>
                </a:solidFill>
              </a:rPr>
              <a:t>‹#›</a:t>
            </a:fld>
            <a:endParaRPr lang="zh-CN" altLang="en-US" dirty="0">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节标题">
    <p:bg>
      <p:bgPr>
        <a:solidFill>
          <a:srgbClr val="6FB92D"/>
        </a:solidFill>
        <a:effectLst/>
      </p:bgPr>
    </p:bg>
    <p:spTree>
      <p:nvGrpSpPr>
        <p:cNvPr id="1" name=""/>
        <p:cNvGrpSpPr/>
        <p:nvPr/>
      </p:nvGrpSpPr>
      <p:grpSpPr>
        <a:xfrm>
          <a:off x="0" y="0"/>
          <a:ext cx="0" cy="0"/>
          <a:chOff x="0" y="0"/>
          <a:chExt cx="0" cy="0"/>
        </a:xfrm>
      </p:grpSpPr>
      <p:pic>
        <p:nvPicPr>
          <p:cNvPr id="6" name="图片 10" descr="菲沙logo白色"/>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105275" y="4405313"/>
            <a:ext cx="931863"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副标题 2"/>
          <p:cNvSpPr>
            <a:spLocks noGrp="1"/>
          </p:cNvSpPr>
          <p:nvPr>
            <p:ph type="subTitle" idx="1" hasCustomPrompt="1"/>
          </p:nvPr>
        </p:nvSpPr>
        <p:spPr>
          <a:xfrm>
            <a:off x="0" y="2047216"/>
            <a:ext cx="9144000" cy="650629"/>
          </a:xfrm>
          <a:prstGeom prst="rect">
            <a:avLst/>
          </a:prstGeom>
        </p:spPr>
        <p:txBody>
          <a:bodyPr anchor="ctr">
            <a:normAutofit/>
          </a:bodyPr>
          <a:lstStyle>
            <a:lvl1pPr marL="0" indent="0" algn="ctr">
              <a:buNone/>
              <a:defRPr sz="2800">
                <a:solidFill>
                  <a:schemeClr val="bg1"/>
                </a:solidFill>
                <a:latin typeface="+mn-ea"/>
                <a:ea typeface="+mn-ea"/>
              </a:defRPr>
            </a:lvl1pPr>
            <a:lvl2pPr marL="257175" indent="0" algn="ctr">
              <a:buNone/>
              <a:defRPr sz="1125"/>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zh-CN" altLang="en-US" dirty="0"/>
              <a:t>篇章标题（微软雅黑</a:t>
            </a:r>
            <a:r>
              <a:rPr lang="en-US" altLang="zh-CN" dirty="0"/>
              <a:t>28</a:t>
            </a:r>
            <a:r>
              <a:rPr lang="zh-CN" altLang="en-US" dirty="0"/>
              <a:t>）</a:t>
            </a:r>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图片与标题">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3887391" y="1115122"/>
            <a:ext cx="4629150" cy="3280666"/>
          </a:xfrm>
        </p:spPr>
        <p:txBody>
          <a:bodyPr anchor="t">
            <a:normAutofit/>
          </a:bodyPr>
          <a:lstStyle>
            <a:lvl1pPr marL="0" indent="0">
              <a:buNone/>
              <a:defRPr sz="1800" b="1">
                <a:latin typeface="+mn-ea"/>
                <a:ea typeface="+mn-ea"/>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dirty="0"/>
              <a:t>单击图标添加图片</a:t>
            </a:r>
            <a:endParaRPr lang="en-US" dirty="0"/>
          </a:p>
        </p:txBody>
      </p:sp>
      <p:sp>
        <p:nvSpPr>
          <p:cNvPr id="4" name="Text Placeholder 3"/>
          <p:cNvSpPr>
            <a:spLocks noGrp="1"/>
          </p:cNvSpPr>
          <p:nvPr>
            <p:ph type="body" sz="half" idx="2"/>
          </p:nvPr>
        </p:nvSpPr>
        <p:spPr>
          <a:xfrm>
            <a:off x="629841" y="1794869"/>
            <a:ext cx="2949178" cy="2606872"/>
          </a:xfrm>
        </p:spPr>
        <p:txBody>
          <a:bodyPr>
            <a:normAutofit/>
          </a:bodyPr>
          <a:lstStyle>
            <a:lvl1pPr marL="0" indent="0">
              <a:buNone/>
              <a:defRPr sz="1600">
                <a:latin typeface="+mn-ea"/>
                <a:ea typeface="+mn-ea"/>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dirty="0"/>
              <a:t>单击此处编辑母版文本样式</a:t>
            </a:r>
          </a:p>
        </p:txBody>
      </p:sp>
      <p:pic>
        <p:nvPicPr>
          <p:cNvPr id="8" name="图片 4" descr="菲沙logo蓝色"/>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955716" y="4742282"/>
            <a:ext cx="673100"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a:off x="-4763" y="771527"/>
            <a:ext cx="9148763" cy="76200"/>
          </a:xfrm>
          <a:prstGeom prst="rect">
            <a:avLst/>
          </a:prstGeom>
          <a:solidFill>
            <a:srgbClr val="6FB92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solidFill>
                <a:prstClr val="white"/>
              </a:solidFill>
            </a:endParaRPr>
          </a:p>
        </p:txBody>
      </p:sp>
      <p:sp>
        <p:nvSpPr>
          <p:cNvPr id="10" name="Text Placeholder 2"/>
          <p:cNvSpPr>
            <a:spLocks noGrp="1"/>
          </p:cNvSpPr>
          <p:nvPr>
            <p:ph type="body" idx="10"/>
          </p:nvPr>
        </p:nvSpPr>
        <p:spPr>
          <a:xfrm>
            <a:off x="627459" y="1100735"/>
            <a:ext cx="2949177" cy="617934"/>
          </a:xfrm>
        </p:spPr>
        <p:txBody>
          <a:bodyPr anchor="ctr"/>
          <a:lstStyle>
            <a:lvl1pPr marL="0" indent="0">
              <a:buNone/>
              <a:defRPr sz="1800" b="1">
                <a:latin typeface="+mn-ea"/>
                <a:ea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单击此处编辑母版文本样式</a:t>
            </a:r>
          </a:p>
        </p:txBody>
      </p:sp>
      <p:sp>
        <p:nvSpPr>
          <p:cNvPr id="12" name="Title 1"/>
          <p:cNvSpPr>
            <a:spLocks noGrp="1"/>
          </p:cNvSpPr>
          <p:nvPr>
            <p:ph type="title" hasCustomPrompt="1"/>
          </p:nvPr>
        </p:nvSpPr>
        <p:spPr>
          <a:xfrm>
            <a:off x="502444" y="3"/>
            <a:ext cx="8137922" cy="771524"/>
          </a:xfrm>
        </p:spPr>
        <p:txBody>
          <a:bodyPr anchor="ctr">
            <a:normAutofit/>
          </a:bodyPr>
          <a:lstStyle>
            <a:lvl1pPr>
              <a:defRPr sz="2400">
                <a:latin typeface="+mn-ea"/>
                <a:ea typeface="+mn-ea"/>
              </a:defRPr>
            </a:lvl1pPr>
          </a:lstStyle>
          <a:p>
            <a:r>
              <a:rPr lang="zh-CN" altLang="en-US" dirty="0"/>
              <a:t>单击此处编辑篇章标题</a:t>
            </a:r>
            <a:endParaRPr lang="en-US" dirty="0"/>
          </a:p>
        </p:txBody>
      </p:sp>
      <p:sp>
        <p:nvSpPr>
          <p:cNvPr id="13" name="灯片编号占位符 5"/>
          <p:cNvSpPr txBox="1"/>
          <p:nvPr userDrawn="1"/>
        </p:nvSpPr>
        <p:spPr>
          <a:xfrm>
            <a:off x="-4763" y="4813719"/>
            <a:ext cx="2057400" cy="274637"/>
          </a:xfrm>
          <a:prstGeom prst="rect">
            <a:avLst/>
          </a:prstGeom>
        </p:spPr>
        <p:txBody>
          <a:bodyPr vert="horz" lIns="91440" tIns="45720" rIns="91440" bIns="45720" rtlCol="0" anchor="ctr"/>
          <a:lstStyle>
            <a:defPPr>
              <a:defRPr lang="zh-CN"/>
            </a:defPPr>
            <a:lvl1pPr marL="0" algn="ctr" defTabSz="685800" rtl="0" eaLnBrk="1" latinLnBrk="0" hangingPunct="1">
              <a:defRPr sz="12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0C619C92-EFB0-4D63-B89C-0621CEE07204}" type="slidenum">
              <a:rPr lang="zh-CN" altLang="en-US" smtClean="0">
                <a:solidFill>
                  <a:prstClr val="black">
                    <a:tint val="75000"/>
                  </a:prstClr>
                </a:solidFill>
              </a:rPr>
              <a:t>‹#›</a:t>
            </a:fld>
            <a:endParaRPr lang="zh-CN" altLang="en-US" dirty="0">
              <a:solidFill>
                <a:prstClr val="black">
                  <a:tint val="7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图片与标题">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629841" y="1794869"/>
            <a:ext cx="2949178" cy="2606872"/>
          </a:xfrm>
        </p:spPr>
        <p:txBody>
          <a:bodyPr>
            <a:normAutofit/>
          </a:bodyPr>
          <a:lstStyle>
            <a:lvl1pPr marL="0" indent="0">
              <a:buNone/>
              <a:defRPr sz="1600">
                <a:latin typeface="+mn-ea"/>
                <a:ea typeface="+mn-ea"/>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dirty="0"/>
              <a:t>单击此处编辑母版文本样式</a:t>
            </a:r>
          </a:p>
        </p:txBody>
      </p:sp>
      <p:pic>
        <p:nvPicPr>
          <p:cNvPr id="8" name="图片 4" descr="菲沙logo蓝色"/>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955716" y="4742282"/>
            <a:ext cx="673100"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a:off x="-4763" y="771527"/>
            <a:ext cx="9148763" cy="76200"/>
          </a:xfrm>
          <a:prstGeom prst="rect">
            <a:avLst/>
          </a:prstGeom>
          <a:solidFill>
            <a:srgbClr val="6FB92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solidFill>
                <a:prstClr val="white"/>
              </a:solidFill>
            </a:endParaRPr>
          </a:p>
        </p:txBody>
      </p:sp>
      <p:sp>
        <p:nvSpPr>
          <p:cNvPr id="10" name="Text Placeholder 2"/>
          <p:cNvSpPr>
            <a:spLocks noGrp="1"/>
          </p:cNvSpPr>
          <p:nvPr>
            <p:ph type="body" idx="10"/>
          </p:nvPr>
        </p:nvSpPr>
        <p:spPr>
          <a:xfrm>
            <a:off x="627459" y="1100735"/>
            <a:ext cx="2949177" cy="617934"/>
          </a:xfrm>
        </p:spPr>
        <p:txBody>
          <a:bodyPr anchor="ctr"/>
          <a:lstStyle>
            <a:lvl1pPr marL="0" indent="0">
              <a:buNone/>
              <a:defRPr sz="1800" b="1">
                <a:latin typeface="+mn-ea"/>
                <a:ea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单击此处编辑母版文本样式</a:t>
            </a:r>
          </a:p>
        </p:txBody>
      </p:sp>
      <p:sp>
        <p:nvSpPr>
          <p:cNvPr id="12" name="内容占位符 2"/>
          <p:cNvSpPr>
            <a:spLocks noGrp="1"/>
          </p:cNvSpPr>
          <p:nvPr>
            <p:ph idx="1" hasCustomPrompt="1"/>
          </p:nvPr>
        </p:nvSpPr>
        <p:spPr>
          <a:xfrm>
            <a:off x="3887788" y="1100735"/>
            <a:ext cx="4629150" cy="3295053"/>
          </a:xfrm>
        </p:spPr>
        <p:txBody>
          <a:bodyPr/>
          <a:lstStyle>
            <a:lvl1pPr>
              <a:defRPr sz="1800">
                <a:latin typeface="+mn-ea"/>
                <a:ea typeface="+mn-ea"/>
              </a:defRPr>
            </a:lvl1pPr>
            <a:lvl2pPr>
              <a:defRPr sz="1600">
                <a:latin typeface="+mn-ea"/>
                <a:ea typeface="+mn-ea"/>
              </a:defRPr>
            </a:lvl2pPr>
            <a:lvl3pPr>
              <a:defRPr sz="1400">
                <a:latin typeface="+mn-ea"/>
                <a:ea typeface="+mn-ea"/>
              </a:defRPr>
            </a:lvl3pPr>
            <a:lvl4pPr>
              <a:defRPr sz="2000"/>
            </a:lvl4pPr>
            <a:lvl5pPr>
              <a:defRPr sz="2000"/>
            </a:lvl5pPr>
            <a:lvl6pPr>
              <a:defRPr sz="2000"/>
            </a:lvl6pPr>
            <a:lvl7pPr>
              <a:defRPr sz="2000"/>
            </a:lvl7pPr>
            <a:lvl8pPr>
              <a:defRPr sz="2000"/>
            </a:lvl8pPr>
            <a:lvl9pPr>
              <a:defRPr sz="2000"/>
            </a:lvl9pPr>
          </a:lstStyle>
          <a:p>
            <a:pPr lvl="0"/>
            <a:r>
              <a:rPr lang="zh-CN" altLang="en-US" dirty="0"/>
              <a:t>一级</a:t>
            </a:r>
          </a:p>
          <a:p>
            <a:pPr lvl="1"/>
            <a:r>
              <a:rPr lang="zh-CN" altLang="en-US" dirty="0"/>
              <a:t>二级</a:t>
            </a:r>
          </a:p>
          <a:p>
            <a:pPr lvl="2"/>
            <a:r>
              <a:rPr lang="zh-CN" altLang="en-US" dirty="0"/>
              <a:t>三级</a:t>
            </a:r>
          </a:p>
        </p:txBody>
      </p:sp>
      <p:sp>
        <p:nvSpPr>
          <p:cNvPr id="13" name="Title 1"/>
          <p:cNvSpPr>
            <a:spLocks noGrp="1"/>
          </p:cNvSpPr>
          <p:nvPr>
            <p:ph type="title" hasCustomPrompt="1"/>
          </p:nvPr>
        </p:nvSpPr>
        <p:spPr>
          <a:xfrm>
            <a:off x="502444" y="3"/>
            <a:ext cx="8137922" cy="771524"/>
          </a:xfrm>
        </p:spPr>
        <p:txBody>
          <a:bodyPr anchor="ctr">
            <a:normAutofit/>
          </a:bodyPr>
          <a:lstStyle>
            <a:lvl1pPr>
              <a:defRPr sz="2400">
                <a:latin typeface="+mn-ea"/>
                <a:ea typeface="+mn-ea"/>
              </a:defRPr>
            </a:lvl1pPr>
          </a:lstStyle>
          <a:p>
            <a:r>
              <a:rPr lang="zh-CN" altLang="en-US" dirty="0"/>
              <a:t>单击此处编辑篇章标题</a:t>
            </a:r>
            <a:endParaRPr lang="en-US" dirty="0"/>
          </a:p>
        </p:txBody>
      </p:sp>
      <p:sp>
        <p:nvSpPr>
          <p:cNvPr id="14" name="灯片编号占位符 5"/>
          <p:cNvSpPr txBox="1"/>
          <p:nvPr userDrawn="1"/>
        </p:nvSpPr>
        <p:spPr>
          <a:xfrm>
            <a:off x="-4763" y="4813719"/>
            <a:ext cx="2057400" cy="274637"/>
          </a:xfrm>
          <a:prstGeom prst="rect">
            <a:avLst/>
          </a:prstGeom>
        </p:spPr>
        <p:txBody>
          <a:bodyPr vert="horz" lIns="91440" tIns="45720" rIns="91440" bIns="45720" rtlCol="0" anchor="ctr"/>
          <a:lstStyle>
            <a:defPPr>
              <a:defRPr lang="zh-CN"/>
            </a:defPPr>
            <a:lvl1pPr marL="0" algn="ctr" defTabSz="685800" rtl="0" eaLnBrk="1" latinLnBrk="0" hangingPunct="1">
              <a:defRPr sz="12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0C619C92-EFB0-4D63-B89C-0621CEE07204}" type="slidenum">
              <a:rPr lang="zh-CN" altLang="en-US" smtClean="0">
                <a:solidFill>
                  <a:prstClr val="black">
                    <a:tint val="75000"/>
                  </a:prstClr>
                </a:solidFill>
              </a:rPr>
              <a:t>‹#›</a:t>
            </a:fld>
            <a:endParaRPr lang="zh-CN" altLang="en-US" dirty="0">
              <a:solidFill>
                <a:prstClr val="black">
                  <a:tint val="75000"/>
                </a:prst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大图">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02444" y="3"/>
            <a:ext cx="8137922" cy="771524"/>
          </a:xfrm>
        </p:spPr>
        <p:txBody>
          <a:bodyPr anchor="ctr">
            <a:normAutofit/>
          </a:bodyPr>
          <a:lstStyle>
            <a:lvl1pPr>
              <a:defRPr sz="2400">
                <a:latin typeface="+mn-ea"/>
                <a:ea typeface="+mn-ea"/>
              </a:defRPr>
            </a:lvl1pPr>
          </a:lstStyle>
          <a:p>
            <a:r>
              <a:rPr lang="zh-CN" altLang="en-US" dirty="0"/>
              <a:t>单击此处编辑篇章标题</a:t>
            </a:r>
            <a:endParaRPr lang="en-US" dirty="0"/>
          </a:p>
        </p:txBody>
      </p:sp>
      <p:sp>
        <p:nvSpPr>
          <p:cNvPr id="7" name="矩形 6"/>
          <p:cNvSpPr/>
          <p:nvPr userDrawn="1"/>
        </p:nvSpPr>
        <p:spPr>
          <a:xfrm>
            <a:off x="-4763" y="771527"/>
            <a:ext cx="9148763" cy="76200"/>
          </a:xfrm>
          <a:prstGeom prst="rect">
            <a:avLst/>
          </a:prstGeom>
          <a:solidFill>
            <a:srgbClr val="6FB92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solidFill>
                <a:prstClr val="white"/>
              </a:solidFill>
            </a:endParaRPr>
          </a:p>
        </p:txBody>
      </p:sp>
      <p:pic>
        <p:nvPicPr>
          <p:cNvPr id="8" name="图片 4" descr="菲沙logo蓝色"/>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955716" y="4742282"/>
            <a:ext cx="673100"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icture Placeholder 2"/>
          <p:cNvSpPr>
            <a:spLocks noGrp="1" noChangeAspect="1"/>
          </p:cNvSpPr>
          <p:nvPr>
            <p:ph type="pic" idx="1"/>
          </p:nvPr>
        </p:nvSpPr>
        <p:spPr>
          <a:xfrm>
            <a:off x="629841" y="1115122"/>
            <a:ext cx="7886700" cy="2651808"/>
          </a:xfrm>
        </p:spPr>
        <p:txBody>
          <a:bodyPr anchor="t">
            <a:normAutofit/>
          </a:bodyPr>
          <a:lstStyle>
            <a:lvl1pPr marL="0" indent="0">
              <a:buNone/>
              <a:defRPr sz="1800" b="1">
                <a:latin typeface="+mn-ea"/>
                <a:ea typeface="+mn-ea"/>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dirty="0"/>
              <a:t>单击图标添加图片</a:t>
            </a:r>
            <a:endParaRPr lang="en-US" dirty="0"/>
          </a:p>
        </p:txBody>
      </p:sp>
      <p:sp>
        <p:nvSpPr>
          <p:cNvPr id="10" name="Text Placeholder 3"/>
          <p:cNvSpPr>
            <a:spLocks noGrp="1"/>
          </p:cNvSpPr>
          <p:nvPr>
            <p:ph type="body" sz="half" idx="2"/>
          </p:nvPr>
        </p:nvSpPr>
        <p:spPr>
          <a:xfrm>
            <a:off x="629840" y="3955773"/>
            <a:ext cx="7886699" cy="445967"/>
          </a:xfrm>
        </p:spPr>
        <p:txBody>
          <a:bodyPr>
            <a:normAutofit/>
          </a:bodyPr>
          <a:lstStyle>
            <a:lvl1pPr marL="0" indent="0">
              <a:buNone/>
              <a:defRPr sz="1600">
                <a:latin typeface="+mn-ea"/>
                <a:ea typeface="+mn-ea"/>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dirty="0"/>
              <a:t>单击此处编辑母版文本样式</a:t>
            </a:r>
          </a:p>
        </p:txBody>
      </p:sp>
      <p:sp>
        <p:nvSpPr>
          <p:cNvPr id="12" name="灯片编号占位符 5"/>
          <p:cNvSpPr txBox="1"/>
          <p:nvPr userDrawn="1"/>
        </p:nvSpPr>
        <p:spPr>
          <a:xfrm>
            <a:off x="-4763" y="4813719"/>
            <a:ext cx="2057400" cy="274637"/>
          </a:xfrm>
          <a:prstGeom prst="rect">
            <a:avLst/>
          </a:prstGeom>
        </p:spPr>
        <p:txBody>
          <a:bodyPr vert="horz" lIns="91440" tIns="45720" rIns="91440" bIns="45720" rtlCol="0" anchor="ctr"/>
          <a:lstStyle>
            <a:defPPr>
              <a:defRPr lang="zh-CN"/>
            </a:defPPr>
            <a:lvl1pPr marL="0" algn="ctr" defTabSz="685800" rtl="0" eaLnBrk="1" latinLnBrk="0" hangingPunct="1">
              <a:defRPr sz="12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0C619C92-EFB0-4D63-B89C-0621CEE07204}" type="slidenum">
              <a:rPr lang="zh-CN" altLang="en-US" smtClean="0">
                <a:solidFill>
                  <a:prstClr val="black">
                    <a:tint val="75000"/>
                  </a:prstClr>
                </a:solidFill>
              </a:rPr>
              <a:t>‹#›</a:t>
            </a:fld>
            <a:endParaRPr lang="zh-CN" altLang="en-US" dirty="0">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多图页">
    <p:spTree>
      <p:nvGrpSpPr>
        <p:cNvPr id="1" name=""/>
        <p:cNvGrpSpPr/>
        <p:nvPr/>
      </p:nvGrpSpPr>
      <p:grpSpPr>
        <a:xfrm>
          <a:off x="0" y="0"/>
          <a:ext cx="0" cy="0"/>
          <a:chOff x="0" y="0"/>
          <a:chExt cx="0" cy="0"/>
        </a:xfrm>
      </p:grpSpPr>
      <p:pic>
        <p:nvPicPr>
          <p:cNvPr id="12" name="图片 4" descr="菲沙logo蓝色"/>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955716" y="4742282"/>
            <a:ext cx="673100"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p:cNvSpPr>
            <a:spLocks noGrp="1"/>
          </p:cNvSpPr>
          <p:nvPr>
            <p:ph type="title" hasCustomPrompt="1"/>
          </p:nvPr>
        </p:nvSpPr>
        <p:spPr>
          <a:xfrm>
            <a:off x="502444" y="3"/>
            <a:ext cx="8137922" cy="771524"/>
          </a:xfrm>
        </p:spPr>
        <p:txBody>
          <a:bodyPr anchor="ctr">
            <a:normAutofit/>
          </a:bodyPr>
          <a:lstStyle>
            <a:lvl1pPr>
              <a:defRPr sz="2400">
                <a:latin typeface="+mn-ea"/>
                <a:ea typeface="+mn-ea"/>
              </a:defRPr>
            </a:lvl1pPr>
          </a:lstStyle>
          <a:p>
            <a:r>
              <a:rPr lang="zh-CN" altLang="en-US" dirty="0"/>
              <a:t>单击此处编辑篇章标题</a:t>
            </a:r>
            <a:endParaRPr lang="en-US" dirty="0"/>
          </a:p>
        </p:txBody>
      </p:sp>
      <p:sp>
        <p:nvSpPr>
          <p:cNvPr id="14" name="矩形 13"/>
          <p:cNvSpPr/>
          <p:nvPr userDrawn="1"/>
        </p:nvSpPr>
        <p:spPr>
          <a:xfrm>
            <a:off x="-4763" y="771527"/>
            <a:ext cx="9148763" cy="76200"/>
          </a:xfrm>
          <a:prstGeom prst="rect">
            <a:avLst/>
          </a:prstGeom>
          <a:solidFill>
            <a:srgbClr val="6FB92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solidFill>
                <a:prstClr val="white"/>
              </a:solidFill>
            </a:endParaRPr>
          </a:p>
        </p:txBody>
      </p:sp>
      <p:sp>
        <p:nvSpPr>
          <p:cNvPr id="16" name="Picture Placeholder 2"/>
          <p:cNvSpPr>
            <a:spLocks noGrp="1" noChangeAspect="1"/>
          </p:cNvSpPr>
          <p:nvPr>
            <p:ph type="pic" idx="10"/>
          </p:nvPr>
        </p:nvSpPr>
        <p:spPr>
          <a:xfrm>
            <a:off x="4651513" y="1115122"/>
            <a:ext cx="3865028" cy="2612052"/>
          </a:xfrm>
        </p:spPr>
        <p:txBody>
          <a:bodyPr anchor="t">
            <a:normAutofit/>
          </a:bodyPr>
          <a:lstStyle>
            <a:lvl1pPr marL="0" indent="0">
              <a:buNone/>
              <a:defRPr sz="1800" b="1">
                <a:latin typeface="+mn-ea"/>
                <a:ea typeface="+mn-ea"/>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dirty="0"/>
              <a:t>单击图标添加图片</a:t>
            </a:r>
            <a:endParaRPr lang="en-US" dirty="0"/>
          </a:p>
        </p:txBody>
      </p:sp>
      <p:sp>
        <p:nvSpPr>
          <p:cNvPr id="17" name="Picture Placeholder 2"/>
          <p:cNvSpPr>
            <a:spLocks noGrp="1" noChangeAspect="1"/>
          </p:cNvSpPr>
          <p:nvPr>
            <p:ph type="pic" idx="1"/>
          </p:nvPr>
        </p:nvSpPr>
        <p:spPr>
          <a:xfrm>
            <a:off x="627459" y="1115122"/>
            <a:ext cx="3865028" cy="2612052"/>
          </a:xfrm>
        </p:spPr>
        <p:txBody>
          <a:bodyPr anchor="t">
            <a:normAutofit/>
          </a:bodyPr>
          <a:lstStyle>
            <a:lvl1pPr marL="0" indent="0">
              <a:buNone/>
              <a:defRPr sz="1800" b="1">
                <a:latin typeface="+mn-ea"/>
                <a:ea typeface="+mn-ea"/>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dirty="0"/>
              <a:t>单击图标添加图片</a:t>
            </a:r>
            <a:endParaRPr lang="en-US" dirty="0"/>
          </a:p>
        </p:txBody>
      </p:sp>
      <p:sp>
        <p:nvSpPr>
          <p:cNvPr id="18" name="Text Placeholder 3"/>
          <p:cNvSpPr>
            <a:spLocks noGrp="1"/>
          </p:cNvSpPr>
          <p:nvPr>
            <p:ph type="body" sz="half" idx="2"/>
          </p:nvPr>
        </p:nvSpPr>
        <p:spPr>
          <a:xfrm>
            <a:off x="629840" y="3955773"/>
            <a:ext cx="3862647" cy="445967"/>
          </a:xfrm>
        </p:spPr>
        <p:txBody>
          <a:bodyPr>
            <a:normAutofit/>
          </a:bodyPr>
          <a:lstStyle>
            <a:lvl1pPr marL="0" indent="0">
              <a:buNone/>
              <a:defRPr sz="1600">
                <a:latin typeface="+mn-ea"/>
                <a:ea typeface="+mn-ea"/>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dirty="0"/>
              <a:t>单击此处编辑母版文本样式</a:t>
            </a:r>
          </a:p>
        </p:txBody>
      </p:sp>
      <p:sp>
        <p:nvSpPr>
          <p:cNvPr id="19" name="Text Placeholder 3"/>
          <p:cNvSpPr>
            <a:spLocks noGrp="1"/>
          </p:cNvSpPr>
          <p:nvPr>
            <p:ph type="body" sz="half" idx="11"/>
          </p:nvPr>
        </p:nvSpPr>
        <p:spPr>
          <a:xfrm>
            <a:off x="4651513" y="3957791"/>
            <a:ext cx="3862647" cy="445967"/>
          </a:xfrm>
        </p:spPr>
        <p:txBody>
          <a:bodyPr>
            <a:normAutofit/>
          </a:bodyPr>
          <a:lstStyle>
            <a:lvl1pPr marL="0" indent="0">
              <a:buNone/>
              <a:defRPr sz="1600">
                <a:latin typeface="+mn-ea"/>
                <a:ea typeface="+mn-ea"/>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dirty="0"/>
              <a:t>单击此处编辑母版文本样式</a:t>
            </a:r>
          </a:p>
        </p:txBody>
      </p:sp>
      <p:sp>
        <p:nvSpPr>
          <p:cNvPr id="10" name="灯片编号占位符 5"/>
          <p:cNvSpPr txBox="1"/>
          <p:nvPr userDrawn="1"/>
        </p:nvSpPr>
        <p:spPr>
          <a:xfrm>
            <a:off x="-4763" y="4813719"/>
            <a:ext cx="2057400" cy="274637"/>
          </a:xfrm>
          <a:prstGeom prst="rect">
            <a:avLst/>
          </a:prstGeom>
        </p:spPr>
        <p:txBody>
          <a:bodyPr vert="horz" lIns="91440" tIns="45720" rIns="91440" bIns="45720" rtlCol="0" anchor="ctr"/>
          <a:lstStyle>
            <a:defPPr>
              <a:defRPr lang="zh-CN"/>
            </a:defPPr>
            <a:lvl1pPr marL="0" algn="ctr" defTabSz="685800" rtl="0" eaLnBrk="1" latinLnBrk="0" hangingPunct="1">
              <a:defRPr sz="12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0C619C92-EFB0-4D63-B89C-0621CEE07204}" type="slidenum">
              <a:rPr lang="zh-CN" altLang="en-US" smtClean="0">
                <a:solidFill>
                  <a:prstClr val="black">
                    <a:tint val="75000"/>
                  </a:prstClr>
                </a:solidFill>
              </a:rPr>
              <a:t>‹#›</a:t>
            </a:fld>
            <a:endParaRPr lang="zh-CN" altLang="en-US" dirty="0">
              <a:solidFill>
                <a:prstClr val="black">
                  <a:tint val="75000"/>
                </a:prstClr>
              </a:solidFil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pic>
        <p:nvPicPr>
          <p:cNvPr id="12" name="图片 4" descr="菲沙logo蓝色"/>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955716" y="4742282"/>
            <a:ext cx="673100"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p:cNvSpPr>
            <a:spLocks noGrp="1"/>
          </p:cNvSpPr>
          <p:nvPr>
            <p:ph type="title" hasCustomPrompt="1"/>
          </p:nvPr>
        </p:nvSpPr>
        <p:spPr>
          <a:xfrm>
            <a:off x="502444" y="3"/>
            <a:ext cx="8137922" cy="771524"/>
          </a:xfrm>
        </p:spPr>
        <p:txBody>
          <a:bodyPr anchor="ctr">
            <a:normAutofit/>
          </a:bodyPr>
          <a:lstStyle>
            <a:lvl1pPr>
              <a:defRPr sz="2400">
                <a:latin typeface="+mn-ea"/>
                <a:ea typeface="+mn-ea"/>
              </a:defRPr>
            </a:lvl1pPr>
          </a:lstStyle>
          <a:p>
            <a:r>
              <a:rPr lang="zh-CN" altLang="en-US" dirty="0"/>
              <a:t>单击此处编辑篇章标题</a:t>
            </a:r>
            <a:endParaRPr lang="en-US" dirty="0"/>
          </a:p>
        </p:txBody>
      </p:sp>
      <p:sp>
        <p:nvSpPr>
          <p:cNvPr id="14" name="矩形 13"/>
          <p:cNvSpPr/>
          <p:nvPr userDrawn="1"/>
        </p:nvSpPr>
        <p:spPr>
          <a:xfrm>
            <a:off x="-4763" y="771527"/>
            <a:ext cx="9148763" cy="76200"/>
          </a:xfrm>
          <a:prstGeom prst="rect">
            <a:avLst/>
          </a:prstGeom>
          <a:solidFill>
            <a:srgbClr val="6FB92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solidFill>
                <a:prstClr val="white"/>
              </a:solidFill>
            </a:endParaRPr>
          </a:p>
        </p:txBody>
      </p:sp>
      <p:sp>
        <p:nvSpPr>
          <p:cNvPr id="6" name="灯片编号占位符 5"/>
          <p:cNvSpPr txBox="1"/>
          <p:nvPr userDrawn="1"/>
        </p:nvSpPr>
        <p:spPr>
          <a:xfrm>
            <a:off x="-4763" y="4813719"/>
            <a:ext cx="2057400" cy="274637"/>
          </a:xfrm>
          <a:prstGeom prst="rect">
            <a:avLst/>
          </a:prstGeom>
        </p:spPr>
        <p:txBody>
          <a:bodyPr vert="horz" lIns="91440" tIns="45720" rIns="91440" bIns="45720" rtlCol="0" anchor="ctr"/>
          <a:lstStyle>
            <a:defPPr>
              <a:defRPr lang="zh-CN"/>
            </a:defPPr>
            <a:lvl1pPr marL="0" algn="ctr" defTabSz="685800" rtl="0" eaLnBrk="1" latinLnBrk="0" hangingPunct="1">
              <a:defRPr sz="12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0C619C92-EFB0-4D63-B89C-0621CEE07204}" type="slidenum">
              <a:rPr lang="zh-CN" altLang="en-US" smtClean="0">
                <a:solidFill>
                  <a:prstClr val="black">
                    <a:tint val="75000"/>
                  </a:prstClr>
                </a:solidFill>
              </a:rPr>
              <a:t>‹#›</a:t>
            </a:fld>
            <a:endParaRPr lang="zh-CN" altLang="en-US" dirty="0">
              <a:solidFill>
                <a:prstClr val="black">
                  <a:tint val="75000"/>
                </a:prstClr>
              </a:solidFil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空白页">
    <p:spTree>
      <p:nvGrpSpPr>
        <p:cNvPr id="1" name=""/>
        <p:cNvGrpSpPr/>
        <p:nvPr/>
      </p:nvGrpSpPr>
      <p:grpSpPr>
        <a:xfrm>
          <a:off x="0" y="0"/>
          <a:ext cx="0" cy="0"/>
          <a:chOff x="0" y="0"/>
          <a:chExt cx="0" cy="0"/>
        </a:xfrm>
      </p:grpSpPr>
      <p:pic>
        <p:nvPicPr>
          <p:cNvPr id="12" name="图片 4" descr="菲沙logo蓝色"/>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955716" y="4742282"/>
            <a:ext cx="673100"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5"/>
          <p:cNvSpPr txBox="1"/>
          <p:nvPr userDrawn="1"/>
        </p:nvSpPr>
        <p:spPr>
          <a:xfrm>
            <a:off x="-4763" y="4813719"/>
            <a:ext cx="2057400" cy="274637"/>
          </a:xfrm>
          <a:prstGeom prst="rect">
            <a:avLst/>
          </a:prstGeom>
        </p:spPr>
        <p:txBody>
          <a:bodyPr vert="horz" lIns="91440" tIns="45720" rIns="91440" bIns="45720" rtlCol="0" anchor="ctr"/>
          <a:lstStyle>
            <a:defPPr>
              <a:defRPr lang="zh-CN"/>
            </a:defPPr>
            <a:lvl1pPr marL="0" algn="ctr" defTabSz="685800" rtl="0" eaLnBrk="1" latinLnBrk="0" hangingPunct="1">
              <a:defRPr sz="12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0C619C92-EFB0-4D63-B89C-0621CEE07204}" type="slidenum">
              <a:rPr lang="zh-CN" altLang="en-US" smtClean="0">
                <a:solidFill>
                  <a:prstClr val="black">
                    <a:tint val="75000"/>
                  </a:prstClr>
                </a:solidFill>
              </a:rPr>
              <a:t>‹#›</a:t>
            </a:fld>
            <a:endParaRPr lang="zh-CN" altLang="en-US" dirty="0">
              <a:solidFill>
                <a:prstClr val="black">
                  <a:tint val="75000"/>
                </a:prstClr>
              </a:solidFil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末尾幻灯片">
    <p:spTree>
      <p:nvGrpSpPr>
        <p:cNvPr id="1" name=""/>
        <p:cNvGrpSpPr/>
        <p:nvPr/>
      </p:nvGrpSpPr>
      <p:grpSpPr>
        <a:xfrm>
          <a:off x="0" y="0"/>
          <a:ext cx="0" cy="0"/>
          <a:chOff x="0" y="0"/>
          <a:chExt cx="0" cy="0"/>
        </a:xfrm>
      </p:grpSpPr>
      <p:sp>
        <p:nvSpPr>
          <p:cNvPr id="3" name="矩形 2"/>
          <p:cNvSpPr/>
          <p:nvPr userDrawn="1"/>
        </p:nvSpPr>
        <p:spPr>
          <a:xfrm>
            <a:off x="-9525" y="-9526"/>
            <a:ext cx="9148763" cy="5153025"/>
          </a:xfrm>
          <a:prstGeom prst="rect">
            <a:avLst/>
          </a:prstGeom>
          <a:solidFill>
            <a:srgbClr val="005AAA"/>
          </a:solidFill>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en-US" altLang="zh-CN" noProof="1">
                <a:solidFill>
                  <a:prstClr val="white"/>
                </a:solidFill>
              </a:rPr>
              <a:t> </a:t>
            </a:r>
          </a:p>
        </p:txBody>
      </p:sp>
      <p:sp>
        <p:nvSpPr>
          <p:cNvPr id="4" name="文本框 2"/>
          <p:cNvSpPr txBox="1">
            <a:spLocks noChangeArrowheads="1"/>
          </p:cNvSpPr>
          <p:nvPr userDrawn="1"/>
        </p:nvSpPr>
        <p:spPr bwMode="auto">
          <a:xfrm>
            <a:off x="3961897" y="3503613"/>
            <a:ext cx="12202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2400" dirty="0">
                <a:solidFill>
                  <a:prstClr val="white"/>
                </a:solidFill>
                <a:latin typeface="微软雅黑" panose="020B0503020204020204" pitchFamily="34" charset="-122"/>
                <a:ea typeface="微软雅黑" panose="020B0503020204020204" pitchFamily="34" charset="-122"/>
              </a:rPr>
              <a:t>Thanks</a:t>
            </a:r>
          </a:p>
        </p:txBody>
      </p:sp>
      <p:pic>
        <p:nvPicPr>
          <p:cNvPr id="5" name="图片 3" descr="二维码"/>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538538" y="1323975"/>
            <a:ext cx="2066925"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2_标题和内容">
    <p:spTree>
      <p:nvGrpSpPr>
        <p:cNvPr id="1" name=""/>
        <p:cNvGrpSpPr/>
        <p:nvPr/>
      </p:nvGrpSpPr>
      <p:grpSpPr>
        <a:xfrm>
          <a:off x="0" y="0"/>
          <a:ext cx="0" cy="0"/>
          <a:chOff x="0" y="0"/>
          <a:chExt cx="0" cy="0"/>
        </a:xfrm>
      </p:grpSpPr>
      <p:pic>
        <p:nvPicPr>
          <p:cNvPr id="7" name="图片 4" descr="菲沙logo蓝色"/>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9685" y="4742280"/>
            <a:ext cx="673100"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userDrawn="1"/>
        </p:nvSpPr>
        <p:spPr>
          <a:xfrm>
            <a:off x="-4763" y="539624"/>
            <a:ext cx="9148763" cy="72000"/>
          </a:xfrm>
          <a:prstGeom prst="rect">
            <a:avLst/>
          </a:prstGeom>
          <a:solidFill>
            <a:srgbClr val="6FB92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9" name="灯片编号占位符 5"/>
          <p:cNvSpPr txBox="1"/>
          <p:nvPr userDrawn="1"/>
        </p:nvSpPr>
        <p:spPr>
          <a:xfrm>
            <a:off x="8482694" y="4742280"/>
            <a:ext cx="383720" cy="208757"/>
          </a:xfrm>
          <a:prstGeom prst="rect">
            <a:avLst/>
          </a:prstGeom>
        </p:spPr>
        <p:txBody>
          <a:bodyPr vert="horz" lIns="91440" tIns="45720" rIns="91440" bIns="45720" rtlCol="0" anchor="ctr"/>
          <a:lstStyle>
            <a:defPPr>
              <a:defRPr lang="zh-CN"/>
            </a:defPPr>
            <a:lvl1pPr marL="0" algn="ctr" defTabSz="685800" rtl="0" eaLnBrk="1" latinLnBrk="0" hangingPunct="1">
              <a:defRPr sz="12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0C619C92-EFB0-4D63-B89C-0621CEE07204}" type="slidenum">
              <a:rPr lang="zh-CN" altLang="en-US" smtClean="0"/>
              <a:t>‹#›</a:t>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spTree>
      <p:nvGrpSpPr>
        <p:cNvPr id="1" name=""/>
        <p:cNvGrpSpPr/>
        <p:nvPr/>
      </p:nvGrpSpPr>
      <p:grpSpPr>
        <a:xfrm>
          <a:off x="0" y="0"/>
          <a:ext cx="0" cy="0"/>
          <a:chOff x="0" y="0"/>
          <a:chExt cx="0" cy="0"/>
        </a:xfrm>
      </p:grpSpPr>
      <p:pic>
        <p:nvPicPr>
          <p:cNvPr id="7" name="图片 4" descr="菲沙logo蓝色"/>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9685" y="4742280"/>
            <a:ext cx="673100"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userDrawn="1"/>
        </p:nvSpPr>
        <p:spPr>
          <a:xfrm>
            <a:off x="-4763" y="539624"/>
            <a:ext cx="9148763" cy="72000"/>
          </a:xfrm>
          <a:prstGeom prst="rect">
            <a:avLst/>
          </a:prstGeom>
          <a:solidFill>
            <a:srgbClr val="6FB92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9" name="灯片编号占位符 5"/>
          <p:cNvSpPr txBox="1"/>
          <p:nvPr userDrawn="1"/>
        </p:nvSpPr>
        <p:spPr>
          <a:xfrm>
            <a:off x="8482694" y="4742280"/>
            <a:ext cx="383720" cy="208757"/>
          </a:xfrm>
          <a:prstGeom prst="rect">
            <a:avLst/>
          </a:prstGeom>
        </p:spPr>
        <p:txBody>
          <a:bodyPr vert="horz" lIns="91440" tIns="45720" rIns="91440" bIns="45720" rtlCol="0" anchor="ctr"/>
          <a:lstStyle>
            <a:defPPr>
              <a:defRPr lang="zh-CN"/>
            </a:defPPr>
            <a:lvl1pPr marL="0" algn="ctr" defTabSz="685800" rtl="0" eaLnBrk="1" latinLnBrk="0" hangingPunct="1">
              <a:defRPr sz="12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0C619C92-EFB0-4D63-B89C-0621CEE07204}" type="slidenum">
              <a:rPr lang="zh-CN" altLang="en-US" smtClean="0"/>
              <a:t>‹#›</a:t>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两栏内容">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14350" y="1566333"/>
            <a:ext cx="3886200" cy="3066390"/>
          </a:xfrm>
        </p:spPr>
        <p:txBody>
          <a:bodyPr/>
          <a:lstStyle>
            <a:lvl1pPr>
              <a:defRPr sz="1800">
                <a:latin typeface="+mn-ea"/>
                <a:ea typeface="+mn-ea"/>
              </a:defRPr>
            </a:lvl1pPr>
            <a:lvl2pPr>
              <a:defRPr sz="1600">
                <a:latin typeface="+mn-ea"/>
                <a:ea typeface="+mn-ea"/>
              </a:defRPr>
            </a:lvl2pPr>
            <a:lvl3pPr>
              <a:defRPr sz="1400">
                <a:latin typeface="+mn-ea"/>
                <a:ea typeface="+mn-ea"/>
              </a:defRPr>
            </a:lvl3pPr>
          </a:lstStyle>
          <a:p>
            <a:pPr lvl="0"/>
            <a:r>
              <a:rPr lang="zh-CN" altLang="en-US" dirty="0"/>
              <a:t>一级</a:t>
            </a:r>
          </a:p>
          <a:p>
            <a:pPr lvl="1"/>
            <a:r>
              <a:rPr lang="zh-CN" altLang="en-US" dirty="0"/>
              <a:t>二级</a:t>
            </a:r>
          </a:p>
          <a:p>
            <a:pPr lvl="2"/>
            <a:r>
              <a:rPr lang="zh-CN" altLang="en-US" dirty="0"/>
              <a:t>三级</a:t>
            </a:r>
          </a:p>
        </p:txBody>
      </p:sp>
      <p:sp>
        <p:nvSpPr>
          <p:cNvPr id="4" name="Content Placeholder 3"/>
          <p:cNvSpPr>
            <a:spLocks noGrp="1"/>
          </p:cNvSpPr>
          <p:nvPr>
            <p:ph sz="half" idx="2" hasCustomPrompt="1"/>
          </p:nvPr>
        </p:nvSpPr>
        <p:spPr>
          <a:xfrm>
            <a:off x="4754166" y="1566333"/>
            <a:ext cx="3886200" cy="3066390"/>
          </a:xfrm>
        </p:spPr>
        <p:txBody>
          <a:bodyPr/>
          <a:lstStyle>
            <a:lvl1pPr>
              <a:defRPr sz="1800">
                <a:latin typeface="+mn-ea"/>
                <a:ea typeface="+mn-ea"/>
              </a:defRPr>
            </a:lvl1pPr>
            <a:lvl2pPr>
              <a:defRPr sz="1600">
                <a:latin typeface="+mn-ea"/>
                <a:ea typeface="+mn-ea"/>
              </a:defRPr>
            </a:lvl2pPr>
            <a:lvl3pPr>
              <a:defRPr sz="1400">
                <a:latin typeface="+mn-ea"/>
                <a:ea typeface="+mn-ea"/>
              </a:defRPr>
            </a:lvl3pPr>
          </a:lstStyle>
          <a:p>
            <a:pPr lvl="0"/>
            <a:r>
              <a:rPr lang="zh-CN" altLang="en-US" dirty="0"/>
              <a:t>一级</a:t>
            </a:r>
          </a:p>
          <a:p>
            <a:pPr lvl="1"/>
            <a:r>
              <a:rPr lang="zh-CN" altLang="en-US" dirty="0"/>
              <a:t>二级</a:t>
            </a:r>
          </a:p>
          <a:p>
            <a:pPr lvl="2"/>
            <a:r>
              <a:rPr lang="zh-CN" altLang="en-US" dirty="0"/>
              <a:t>三级</a:t>
            </a:r>
          </a:p>
        </p:txBody>
      </p:sp>
      <p:sp>
        <p:nvSpPr>
          <p:cNvPr id="8" name="Title 1"/>
          <p:cNvSpPr>
            <a:spLocks noGrp="1"/>
          </p:cNvSpPr>
          <p:nvPr>
            <p:ph type="title" hasCustomPrompt="1"/>
          </p:nvPr>
        </p:nvSpPr>
        <p:spPr>
          <a:xfrm>
            <a:off x="502444" y="3"/>
            <a:ext cx="8137922" cy="771524"/>
          </a:xfrm>
        </p:spPr>
        <p:txBody>
          <a:bodyPr anchor="ctr">
            <a:normAutofit/>
          </a:bodyPr>
          <a:lstStyle>
            <a:lvl1pPr>
              <a:defRPr sz="2400">
                <a:latin typeface="+mn-ea"/>
                <a:ea typeface="+mn-ea"/>
              </a:defRPr>
            </a:lvl1pPr>
          </a:lstStyle>
          <a:p>
            <a:r>
              <a:rPr lang="zh-CN" altLang="en-US" dirty="0"/>
              <a:t>单击此处编辑篇章标题</a:t>
            </a:r>
            <a:endParaRPr lang="en-US" dirty="0"/>
          </a:p>
        </p:txBody>
      </p:sp>
      <p:sp>
        <p:nvSpPr>
          <p:cNvPr id="9" name="矩形 8"/>
          <p:cNvSpPr/>
          <p:nvPr userDrawn="1"/>
        </p:nvSpPr>
        <p:spPr>
          <a:xfrm>
            <a:off x="-4763" y="771527"/>
            <a:ext cx="9148763" cy="76200"/>
          </a:xfrm>
          <a:prstGeom prst="rect">
            <a:avLst/>
          </a:prstGeom>
          <a:solidFill>
            <a:srgbClr val="6FB92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pic>
        <p:nvPicPr>
          <p:cNvPr id="10" name="图片 4" descr="菲沙logo蓝色"/>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955716" y="4742282"/>
            <a:ext cx="673100"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Placeholder 2"/>
          <p:cNvSpPr>
            <a:spLocks noGrp="1"/>
          </p:cNvSpPr>
          <p:nvPr>
            <p:ph type="body" idx="10"/>
          </p:nvPr>
        </p:nvSpPr>
        <p:spPr>
          <a:xfrm>
            <a:off x="514350" y="847727"/>
            <a:ext cx="3886200" cy="617934"/>
          </a:xfrm>
        </p:spPr>
        <p:txBody>
          <a:bodyPr anchor="ctr"/>
          <a:lstStyle>
            <a:lvl1pPr marL="0" indent="0">
              <a:buNone/>
              <a:defRPr sz="1800" b="1">
                <a:latin typeface="+mn-ea"/>
                <a:ea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单击此处编辑母版文本样式</a:t>
            </a:r>
          </a:p>
        </p:txBody>
      </p:sp>
      <p:sp>
        <p:nvSpPr>
          <p:cNvPr id="14" name="Text Placeholder 2"/>
          <p:cNvSpPr>
            <a:spLocks noGrp="1"/>
          </p:cNvSpPr>
          <p:nvPr>
            <p:ph type="body" idx="11"/>
          </p:nvPr>
        </p:nvSpPr>
        <p:spPr>
          <a:xfrm>
            <a:off x="4754166" y="853449"/>
            <a:ext cx="3886200" cy="617934"/>
          </a:xfrm>
        </p:spPr>
        <p:txBody>
          <a:bodyPr anchor="ctr"/>
          <a:lstStyle>
            <a:lvl1pPr marL="0" indent="0">
              <a:buNone/>
              <a:defRPr sz="1800" b="1">
                <a:latin typeface="+mn-ea"/>
                <a:ea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单击此处编辑母版文本样式</a:t>
            </a:r>
          </a:p>
        </p:txBody>
      </p:sp>
      <p:sp>
        <p:nvSpPr>
          <p:cNvPr id="12" name="灯片编号占位符 5"/>
          <p:cNvSpPr txBox="1"/>
          <p:nvPr userDrawn="1"/>
        </p:nvSpPr>
        <p:spPr>
          <a:xfrm>
            <a:off x="-4763" y="4813719"/>
            <a:ext cx="2057400" cy="274637"/>
          </a:xfrm>
          <a:prstGeom prst="rect">
            <a:avLst/>
          </a:prstGeom>
        </p:spPr>
        <p:txBody>
          <a:bodyPr vert="horz" lIns="91440" tIns="45720" rIns="91440" bIns="45720" rtlCol="0" anchor="ctr"/>
          <a:lstStyle>
            <a:defPPr>
              <a:defRPr lang="zh-CN"/>
            </a:defPPr>
            <a:lvl1pPr marL="0" algn="ctr" defTabSz="685800" rtl="0" eaLnBrk="1" latinLnBrk="0" hangingPunct="1">
              <a:defRPr sz="12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0C619C92-EFB0-4D63-B89C-0621CEE07204}" type="slidenum">
              <a:rPr lang="zh-CN" altLang="en-US" smtClean="0"/>
              <a:t>‹#›</a:t>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图片与标题">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3887391" y="1115122"/>
            <a:ext cx="4629150" cy="3280666"/>
          </a:xfrm>
        </p:spPr>
        <p:txBody>
          <a:bodyPr anchor="t">
            <a:normAutofit/>
          </a:bodyPr>
          <a:lstStyle>
            <a:lvl1pPr marL="0" indent="0">
              <a:buNone/>
              <a:defRPr sz="1800" b="1">
                <a:latin typeface="+mn-ea"/>
                <a:ea typeface="+mn-ea"/>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dirty="0"/>
              <a:t>单击图标添加图片</a:t>
            </a:r>
            <a:endParaRPr lang="en-US" dirty="0"/>
          </a:p>
        </p:txBody>
      </p:sp>
      <p:sp>
        <p:nvSpPr>
          <p:cNvPr id="4" name="Text Placeholder 3"/>
          <p:cNvSpPr>
            <a:spLocks noGrp="1"/>
          </p:cNvSpPr>
          <p:nvPr>
            <p:ph type="body" sz="half" idx="2"/>
          </p:nvPr>
        </p:nvSpPr>
        <p:spPr>
          <a:xfrm>
            <a:off x="629841" y="1794869"/>
            <a:ext cx="2949178" cy="2606872"/>
          </a:xfrm>
        </p:spPr>
        <p:txBody>
          <a:bodyPr>
            <a:normAutofit/>
          </a:bodyPr>
          <a:lstStyle>
            <a:lvl1pPr marL="0" indent="0">
              <a:buNone/>
              <a:defRPr sz="1600">
                <a:latin typeface="+mn-ea"/>
                <a:ea typeface="+mn-ea"/>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dirty="0"/>
              <a:t>单击此处编辑母版文本样式</a:t>
            </a:r>
          </a:p>
        </p:txBody>
      </p:sp>
      <p:pic>
        <p:nvPicPr>
          <p:cNvPr id="8" name="图片 4" descr="菲沙logo蓝色"/>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955716" y="4742282"/>
            <a:ext cx="673100"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a:off x="-4763" y="771527"/>
            <a:ext cx="9148763" cy="76200"/>
          </a:xfrm>
          <a:prstGeom prst="rect">
            <a:avLst/>
          </a:prstGeom>
          <a:solidFill>
            <a:srgbClr val="6FB92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10" name="Text Placeholder 2"/>
          <p:cNvSpPr>
            <a:spLocks noGrp="1"/>
          </p:cNvSpPr>
          <p:nvPr>
            <p:ph type="body" idx="10"/>
          </p:nvPr>
        </p:nvSpPr>
        <p:spPr>
          <a:xfrm>
            <a:off x="627459" y="1100735"/>
            <a:ext cx="2949177" cy="617934"/>
          </a:xfrm>
        </p:spPr>
        <p:txBody>
          <a:bodyPr anchor="ctr"/>
          <a:lstStyle>
            <a:lvl1pPr marL="0" indent="0">
              <a:buNone/>
              <a:defRPr sz="1800" b="1">
                <a:latin typeface="+mn-ea"/>
                <a:ea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单击此处编辑母版文本样式</a:t>
            </a:r>
          </a:p>
        </p:txBody>
      </p:sp>
      <p:sp>
        <p:nvSpPr>
          <p:cNvPr id="12" name="Title 1"/>
          <p:cNvSpPr>
            <a:spLocks noGrp="1"/>
          </p:cNvSpPr>
          <p:nvPr>
            <p:ph type="title" hasCustomPrompt="1"/>
          </p:nvPr>
        </p:nvSpPr>
        <p:spPr>
          <a:xfrm>
            <a:off x="502444" y="3"/>
            <a:ext cx="8137922" cy="771524"/>
          </a:xfrm>
        </p:spPr>
        <p:txBody>
          <a:bodyPr anchor="ctr">
            <a:normAutofit/>
          </a:bodyPr>
          <a:lstStyle>
            <a:lvl1pPr>
              <a:defRPr sz="2400">
                <a:latin typeface="+mn-ea"/>
                <a:ea typeface="+mn-ea"/>
              </a:defRPr>
            </a:lvl1pPr>
          </a:lstStyle>
          <a:p>
            <a:r>
              <a:rPr lang="zh-CN" altLang="en-US" dirty="0"/>
              <a:t>单击此处编辑篇章标题</a:t>
            </a:r>
            <a:endParaRPr lang="en-US" dirty="0"/>
          </a:p>
        </p:txBody>
      </p:sp>
      <p:sp>
        <p:nvSpPr>
          <p:cNvPr id="13" name="灯片编号占位符 5"/>
          <p:cNvSpPr txBox="1"/>
          <p:nvPr userDrawn="1"/>
        </p:nvSpPr>
        <p:spPr>
          <a:xfrm>
            <a:off x="-4763" y="4813719"/>
            <a:ext cx="2057400" cy="274637"/>
          </a:xfrm>
          <a:prstGeom prst="rect">
            <a:avLst/>
          </a:prstGeom>
        </p:spPr>
        <p:txBody>
          <a:bodyPr vert="horz" lIns="91440" tIns="45720" rIns="91440" bIns="45720" rtlCol="0" anchor="ctr"/>
          <a:lstStyle>
            <a:defPPr>
              <a:defRPr lang="zh-CN"/>
            </a:defPPr>
            <a:lvl1pPr marL="0" algn="ctr" defTabSz="685800" rtl="0" eaLnBrk="1" latinLnBrk="0" hangingPunct="1">
              <a:defRPr sz="12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0C619C92-EFB0-4D63-B89C-0621CEE07204}" type="slidenum">
              <a:rPr lang="zh-CN" altLang="en-US" smtClean="0"/>
              <a:t>‹#›</a:t>
            </a:fld>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图片与标题">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629841" y="1794869"/>
            <a:ext cx="2949178" cy="2606872"/>
          </a:xfrm>
        </p:spPr>
        <p:txBody>
          <a:bodyPr>
            <a:normAutofit/>
          </a:bodyPr>
          <a:lstStyle>
            <a:lvl1pPr marL="0" indent="0">
              <a:buNone/>
              <a:defRPr sz="1600">
                <a:latin typeface="+mn-ea"/>
                <a:ea typeface="+mn-ea"/>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dirty="0"/>
              <a:t>单击此处编辑母版文本样式</a:t>
            </a:r>
          </a:p>
        </p:txBody>
      </p:sp>
      <p:pic>
        <p:nvPicPr>
          <p:cNvPr id="8" name="图片 4" descr="菲沙logo蓝色"/>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955716" y="4742282"/>
            <a:ext cx="673100"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a:off x="-4763" y="771527"/>
            <a:ext cx="9148763" cy="76200"/>
          </a:xfrm>
          <a:prstGeom prst="rect">
            <a:avLst/>
          </a:prstGeom>
          <a:solidFill>
            <a:srgbClr val="6FB92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10" name="Text Placeholder 2"/>
          <p:cNvSpPr>
            <a:spLocks noGrp="1"/>
          </p:cNvSpPr>
          <p:nvPr>
            <p:ph type="body" idx="10"/>
          </p:nvPr>
        </p:nvSpPr>
        <p:spPr>
          <a:xfrm>
            <a:off x="627459" y="1100735"/>
            <a:ext cx="2949177" cy="617934"/>
          </a:xfrm>
        </p:spPr>
        <p:txBody>
          <a:bodyPr anchor="ctr"/>
          <a:lstStyle>
            <a:lvl1pPr marL="0" indent="0">
              <a:buNone/>
              <a:defRPr sz="1800" b="1">
                <a:latin typeface="+mn-ea"/>
                <a:ea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单击此处编辑母版文本样式</a:t>
            </a:r>
          </a:p>
        </p:txBody>
      </p:sp>
      <p:sp>
        <p:nvSpPr>
          <p:cNvPr id="12" name="内容占位符 2"/>
          <p:cNvSpPr>
            <a:spLocks noGrp="1"/>
          </p:cNvSpPr>
          <p:nvPr>
            <p:ph idx="1" hasCustomPrompt="1"/>
          </p:nvPr>
        </p:nvSpPr>
        <p:spPr>
          <a:xfrm>
            <a:off x="3887788" y="1100735"/>
            <a:ext cx="4629150" cy="3295053"/>
          </a:xfrm>
        </p:spPr>
        <p:txBody>
          <a:bodyPr/>
          <a:lstStyle>
            <a:lvl1pPr>
              <a:defRPr sz="1800">
                <a:latin typeface="+mn-ea"/>
                <a:ea typeface="+mn-ea"/>
              </a:defRPr>
            </a:lvl1pPr>
            <a:lvl2pPr>
              <a:defRPr sz="1600">
                <a:latin typeface="+mn-ea"/>
                <a:ea typeface="+mn-ea"/>
              </a:defRPr>
            </a:lvl2pPr>
            <a:lvl3pPr>
              <a:defRPr sz="1400">
                <a:latin typeface="+mn-ea"/>
                <a:ea typeface="+mn-ea"/>
              </a:defRPr>
            </a:lvl3pPr>
            <a:lvl4pPr>
              <a:defRPr sz="2000"/>
            </a:lvl4pPr>
            <a:lvl5pPr>
              <a:defRPr sz="2000"/>
            </a:lvl5pPr>
            <a:lvl6pPr>
              <a:defRPr sz="2000"/>
            </a:lvl6pPr>
            <a:lvl7pPr>
              <a:defRPr sz="2000"/>
            </a:lvl7pPr>
            <a:lvl8pPr>
              <a:defRPr sz="2000"/>
            </a:lvl8pPr>
            <a:lvl9pPr>
              <a:defRPr sz="2000"/>
            </a:lvl9pPr>
          </a:lstStyle>
          <a:p>
            <a:pPr lvl="0"/>
            <a:r>
              <a:rPr lang="zh-CN" altLang="en-US" dirty="0"/>
              <a:t>一级</a:t>
            </a:r>
          </a:p>
          <a:p>
            <a:pPr lvl="1"/>
            <a:r>
              <a:rPr lang="zh-CN" altLang="en-US" dirty="0"/>
              <a:t>二级</a:t>
            </a:r>
          </a:p>
          <a:p>
            <a:pPr lvl="2"/>
            <a:r>
              <a:rPr lang="zh-CN" altLang="en-US" dirty="0"/>
              <a:t>三级</a:t>
            </a:r>
          </a:p>
        </p:txBody>
      </p:sp>
      <p:sp>
        <p:nvSpPr>
          <p:cNvPr id="13" name="Title 1"/>
          <p:cNvSpPr>
            <a:spLocks noGrp="1"/>
          </p:cNvSpPr>
          <p:nvPr>
            <p:ph type="title" hasCustomPrompt="1"/>
          </p:nvPr>
        </p:nvSpPr>
        <p:spPr>
          <a:xfrm>
            <a:off x="502444" y="3"/>
            <a:ext cx="8137922" cy="771524"/>
          </a:xfrm>
        </p:spPr>
        <p:txBody>
          <a:bodyPr anchor="ctr">
            <a:normAutofit/>
          </a:bodyPr>
          <a:lstStyle>
            <a:lvl1pPr>
              <a:defRPr sz="2400">
                <a:latin typeface="+mn-ea"/>
                <a:ea typeface="+mn-ea"/>
              </a:defRPr>
            </a:lvl1pPr>
          </a:lstStyle>
          <a:p>
            <a:r>
              <a:rPr lang="zh-CN" altLang="en-US" dirty="0"/>
              <a:t>单击此处编辑篇章标题</a:t>
            </a:r>
            <a:endParaRPr lang="en-US" dirty="0"/>
          </a:p>
        </p:txBody>
      </p:sp>
      <p:sp>
        <p:nvSpPr>
          <p:cNvPr id="14" name="灯片编号占位符 5"/>
          <p:cNvSpPr txBox="1"/>
          <p:nvPr userDrawn="1"/>
        </p:nvSpPr>
        <p:spPr>
          <a:xfrm>
            <a:off x="-4763" y="4813719"/>
            <a:ext cx="2057400" cy="274637"/>
          </a:xfrm>
          <a:prstGeom prst="rect">
            <a:avLst/>
          </a:prstGeom>
        </p:spPr>
        <p:txBody>
          <a:bodyPr vert="horz" lIns="91440" tIns="45720" rIns="91440" bIns="45720" rtlCol="0" anchor="ctr"/>
          <a:lstStyle>
            <a:defPPr>
              <a:defRPr lang="zh-CN"/>
            </a:defPPr>
            <a:lvl1pPr marL="0" algn="ctr" defTabSz="685800" rtl="0" eaLnBrk="1" latinLnBrk="0" hangingPunct="1">
              <a:defRPr sz="12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0C619C92-EFB0-4D63-B89C-0621CEE07204}" type="slidenum">
              <a:rPr lang="zh-CN" altLang="en-US" smtClean="0"/>
              <a:t>‹#›</a:t>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大图">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02444" y="3"/>
            <a:ext cx="8137922" cy="771524"/>
          </a:xfrm>
        </p:spPr>
        <p:txBody>
          <a:bodyPr anchor="ctr">
            <a:normAutofit/>
          </a:bodyPr>
          <a:lstStyle>
            <a:lvl1pPr>
              <a:defRPr sz="2400">
                <a:latin typeface="+mn-ea"/>
                <a:ea typeface="+mn-ea"/>
              </a:defRPr>
            </a:lvl1pPr>
          </a:lstStyle>
          <a:p>
            <a:r>
              <a:rPr lang="zh-CN" altLang="en-US" dirty="0"/>
              <a:t>单击此处编辑篇章标题</a:t>
            </a:r>
            <a:endParaRPr lang="en-US" dirty="0"/>
          </a:p>
        </p:txBody>
      </p:sp>
      <p:sp>
        <p:nvSpPr>
          <p:cNvPr id="7" name="矩形 6"/>
          <p:cNvSpPr/>
          <p:nvPr userDrawn="1"/>
        </p:nvSpPr>
        <p:spPr>
          <a:xfrm>
            <a:off x="-4763" y="771527"/>
            <a:ext cx="9148763" cy="76200"/>
          </a:xfrm>
          <a:prstGeom prst="rect">
            <a:avLst/>
          </a:prstGeom>
          <a:solidFill>
            <a:srgbClr val="6FB92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pic>
        <p:nvPicPr>
          <p:cNvPr id="8" name="图片 4" descr="菲沙logo蓝色"/>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955716" y="4742282"/>
            <a:ext cx="673100"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icture Placeholder 2"/>
          <p:cNvSpPr>
            <a:spLocks noGrp="1" noChangeAspect="1"/>
          </p:cNvSpPr>
          <p:nvPr>
            <p:ph type="pic" idx="1"/>
          </p:nvPr>
        </p:nvSpPr>
        <p:spPr>
          <a:xfrm>
            <a:off x="629841" y="1115122"/>
            <a:ext cx="7886700" cy="2651808"/>
          </a:xfrm>
        </p:spPr>
        <p:txBody>
          <a:bodyPr anchor="t">
            <a:normAutofit/>
          </a:bodyPr>
          <a:lstStyle>
            <a:lvl1pPr marL="0" indent="0">
              <a:buNone/>
              <a:defRPr sz="1800" b="1">
                <a:latin typeface="+mn-ea"/>
                <a:ea typeface="+mn-ea"/>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dirty="0"/>
              <a:t>单击图标添加图片</a:t>
            </a:r>
            <a:endParaRPr lang="en-US" dirty="0"/>
          </a:p>
        </p:txBody>
      </p:sp>
      <p:sp>
        <p:nvSpPr>
          <p:cNvPr id="10" name="Text Placeholder 3"/>
          <p:cNvSpPr>
            <a:spLocks noGrp="1"/>
          </p:cNvSpPr>
          <p:nvPr>
            <p:ph type="body" sz="half" idx="2"/>
          </p:nvPr>
        </p:nvSpPr>
        <p:spPr>
          <a:xfrm>
            <a:off x="629840" y="3955773"/>
            <a:ext cx="7886699" cy="445967"/>
          </a:xfrm>
        </p:spPr>
        <p:txBody>
          <a:bodyPr>
            <a:normAutofit/>
          </a:bodyPr>
          <a:lstStyle>
            <a:lvl1pPr marL="0" indent="0">
              <a:buNone/>
              <a:defRPr sz="1600">
                <a:latin typeface="+mn-ea"/>
                <a:ea typeface="+mn-ea"/>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dirty="0"/>
              <a:t>单击此处编辑母版文本样式</a:t>
            </a:r>
          </a:p>
        </p:txBody>
      </p:sp>
      <p:sp>
        <p:nvSpPr>
          <p:cNvPr id="12" name="灯片编号占位符 5"/>
          <p:cNvSpPr txBox="1"/>
          <p:nvPr userDrawn="1"/>
        </p:nvSpPr>
        <p:spPr>
          <a:xfrm>
            <a:off x="-4763" y="4813719"/>
            <a:ext cx="2057400" cy="274637"/>
          </a:xfrm>
          <a:prstGeom prst="rect">
            <a:avLst/>
          </a:prstGeom>
        </p:spPr>
        <p:txBody>
          <a:bodyPr vert="horz" lIns="91440" tIns="45720" rIns="91440" bIns="45720" rtlCol="0" anchor="ctr"/>
          <a:lstStyle>
            <a:defPPr>
              <a:defRPr lang="zh-CN"/>
            </a:defPPr>
            <a:lvl1pPr marL="0" algn="ctr" defTabSz="685800" rtl="0" eaLnBrk="1" latinLnBrk="0" hangingPunct="1">
              <a:defRPr sz="12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0C619C92-EFB0-4D63-B89C-0621CEE07204}" type="slidenum">
              <a:rPr lang="zh-CN" altLang="en-US" smtClean="0"/>
              <a:t>‹#›</a:t>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多图页">
    <p:spTree>
      <p:nvGrpSpPr>
        <p:cNvPr id="1" name=""/>
        <p:cNvGrpSpPr/>
        <p:nvPr/>
      </p:nvGrpSpPr>
      <p:grpSpPr>
        <a:xfrm>
          <a:off x="0" y="0"/>
          <a:ext cx="0" cy="0"/>
          <a:chOff x="0" y="0"/>
          <a:chExt cx="0" cy="0"/>
        </a:xfrm>
      </p:grpSpPr>
      <p:pic>
        <p:nvPicPr>
          <p:cNvPr id="12" name="图片 4" descr="菲沙logo蓝色"/>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955716" y="4742282"/>
            <a:ext cx="673100"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p:cNvSpPr>
            <a:spLocks noGrp="1"/>
          </p:cNvSpPr>
          <p:nvPr>
            <p:ph type="title" hasCustomPrompt="1"/>
          </p:nvPr>
        </p:nvSpPr>
        <p:spPr>
          <a:xfrm>
            <a:off x="502444" y="3"/>
            <a:ext cx="8137922" cy="771524"/>
          </a:xfrm>
        </p:spPr>
        <p:txBody>
          <a:bodyPr anchor="ctr">
            <a:normAutofit/>
          </a:bodyPr>
          <a:lstStyle>
            <a:lvl1pPr>
              <a:defRPr sz="2400">
                <a:latin typeface="+mn-ea"/>
                <a:ea typeface="+mn-ea"/>
              </a:defRPr>
            </a:lvl1pPr>
          </a:lstStyle>
          <a:p>
            <a:r>
              <a:rPr lang="zh-CN" altLang="en-US" dirty="0"/>
              <a:t>单击此处编辑篇章标题</a:t>
            </a:r>
            <a:endParaRPr lang="en-US" dirty="0"/>
          </a:p>
        </p:txBody>
      </p:sp>
      <p:sp>
        <p:nvSpPr>
          <p:cNvPr id="14" name="矩形 13"/>
          <p:cNvSpPr/>
          <p:nvPr userDrawn="1"/>
        </p:nvSpPr>
        <p:spPr>
          <a:xfrm>
            <a:off x="-4763" y="771527"/>
            <a:ext cx="9148763" cy="76200"/>
          </a:xfrm>
          <a:prstGeom prst="rect">
            <a:avLst/>
          </a:prstGeom>
          <a:solidFill>
            <a:srgbClr val="6FB92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16" name="Picture Placeholder 2"/>
          <p:cNvSpPr>
            <a:spLocks noGrp="1" noChangeAspect="1"/>
          </p:cNvSpPr>
          <p:nvPr>
            <p:ph type="pic" idx="10"/>
          </p:nvPr>
        </p:nvSpPr>
        <p:spPr>
          <a:xfrm>
            <a:off x="4651513" y="1115122"/>
            <a:ext cx="3865028" cy="2612052"/>
          </a:xfrm>
        </p:spPr>
        <p:txBody>
          <a:bodyPr anchor="t">
            <a:normAutofit/>
          </a:bodyPr>
          <a:lstStyle>
            <a:lvl1pPr marL="0" indent="0">
              <a:buNone/>
              <a:defRPr sz="1800" b="1">
                <a:latin typeface="+mn-ea"/>
                <a:ea typeface="+mn-ea"/>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dirty="0"/>
              <a:t>单击图标添加图片</a:t>
            </a:r>
            <a:endParaRPr lang="en-US" dirty="0"/>
          </a:p>
        </p:txBody>
      </p:sp>
      <p:sp>
        <p:nvSpPr>
          <p:cNvPr id="17" name="Picture Placeholder 2"/>
          <p:cNvSpPr>
            <a:spLocks noGrp="1" noChangeAspect="1"/>
          </p:cNvSpPr>
          <p:nvPr>
            <p:ph type="pic" idx="1"/>
          </p:nvPr>
        </p:nvSpPr>
        <p:spPr>
          <a:xfrm>
            <a:off x="627459" y="1115122"/>
            <a:ext cx="3865028" cy="2612052"/>
          </a:xfrm>
        </p:spPr>
        <p:txBody>
          <a:bodyPr anchor="t">
            <a:normAutofit/>
          </a:bodyPr>
          <a:lstStyle>
            <a:lvl1pPr marL="0" indent="0">
              <a:buNone/>
              <a:defRPr sz="1800" b="1">
                <a:latin typeface="+mn-ea"/>
                <a:ea typeface="+mn-ea"/>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dirty="0"/>
              <a:t>单击图标添加图片</a:t>
            </a:r>
            <a:endParaRPr lang="en-US" dirty="0"/>
          </a:p>
        </p:txBody>
      </p:sp>
      <p:sp>
        <p:nvSpPr>
          <p:cNvPr id="18" name="Text Placeholder 3"/>
          <p:cNvSpPr>
            <a:spLocks noGrp="1"/>
          </p:cNvSpPr>
          <p:nvPr>
            <p:ph type="body" sz="half" idx="2"/>
          </p:nvPr>
        </p:nvSpPr>
        <p:spPr>
          <a:xfrm>
            <a:off x="629840" y="3955773"/>
            <a:ext cx="3862647" cy="445967"/>
          </a:xfrm>
        </p:spPr>
        <p:txBody>
          <a:bodyPr>
            <a:normAutofit/>
          </a:bodyPr>
          <a:lstStyle>
            <a:lvl1pPr marL="0" indent="0">
              <a:buNone/>
              <a:defRPr sz="1600">
                <a:latin typeface="+mn-ea"/>
                <a:ea typeface="+mn-ea"/>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dirty="0"/>
              <a:t>单击此处编辑母版文本样式</a:t>
            </a:r>
          </a:p>
        </p:txBody>
      </p:sp>
      <p:sp>
        <p:nvSpPr>
          <p:cNvPr id="19" name="Text Placeholder 3"/>
          <p:cNvSpPr>
            <a:spLocks noGrp="1"/>
          </p:cNvSpPr>
          <p:nvPr>
            <p:ph type="body" sz="half" idx="11"/>
          </p:nvPr>
        </p:nvSpPr>
        <p:spPr>
          <a:xfrm>
            <a:off x="4651513" y="3957791"/>
            <a:ext cx="3862647" cy="445967"/>
          </a:xfrm>
        </p:spPr>
        <p:txBody>
          <a:bodyPr>
            <a:normAutofit/>
          </a:bodyPr>
          <a:lstStyle>
            <a:lvl1pPr marL="0" indent="0">
              <a:buNone/>
              <a:defRPr sz="1600">
                <a:latin typeface="+mn-ea"/>
                <a:ea typeface="+mn-ea"/>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dirty="0"/>
              <a:t>单击此处编辑母版文本样式</a:t>
            </a:r>
          </a:p>
        </p:txBody>
      </p:sp>
      <p:sp>
        <p:nvSpPr>
          <p:cNvPr id="10" name="灯片编号占位符 5"/>
          <p:cNvSpPr txBox="1"/>
          <p:nvPr userDrawn="1"/>
        </p:nvSpPr>
        <p:spPr>
          <a:xfrm>
            <a:off x="-4763" y="4813719"/>
            <a:ext cx="2057400" cy="274637"/>
          </a:xfrm>
          <a:prstGeom prst="rect">
            <a:avLst/>
          </a:prstGeom>
        </p:spPr>
        <p:txBody>
          <a:bodyPr vert="horz" lIns="91440" tIns="45720" rIns="91440" bIns="45720" rtlCol="0" anchor="ctr"/>
          <a:lstStyle>
            <a:defPPr>
              <a:defRPr lang="zh-CN"/>
            </a:defPPr>
            <a:lvl1pPr marL="0" algn="ctr" defTabSz="685800" rtl="0" eaLnBrk="1" latinLnBrk="0" hangingPunct="1">
              <a:defRPr sz="12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0C619C92-EFB0-4D63-B89C-0621CEE07204}" type="slidenum">
              <a:rPr lang="zh-CN" altLang="en-US" smtClean="0"/>
              <a:t>‹#›</a:t>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标题占位符 1"/>
          <p:cNvSpPr>
            <a:spLocks noGrp="1"/>
          </p:cNvSpPr>
          <p:nvPr>
            <p:ph type="title"/>
          </p:nvPr>
        </p:nvSpPr>
        <p:spPr>
          <a:xfrm>
            <a:off x="502444" y="3"/>
            <a:ext cx="8137922" cy="771524"/>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13" name="文本占位符 2"/>
          <p:cNvSpPr>
            <a:spLocks noGrp="1"/>
          </p:cNvSpPr>
          <p:nvPr>
            <p:ph type="body" idx="1"/>
          </p:nvPr>
        </p:nvSpPr>
        <p:spPr>
          <a:xfrm>
            <a:off x="502444" y="842965"/>
            <a:ext cx="8137922" cy="376475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sp>
        <p:nvSpPr>
          <p:cNvPr id="15" name="日期占位符 3"/>
          <p:cNvSpPr>
            <a:spLocks noGrp="1"/>
          </p:cNvSpPr>
          <p:nvPr>
            <p:ph type="dt" sz="half" idx="2"/>
          </p:nvPr>
        </p:nvSpPr>
        <p:spPr>
          <a:xfrm>
            <a:off x="4051299" y="4680349"/>
            <a:ext cx="1041402" cy="154786"/>
          </a:xfrm>
          <a:prstGeom prst="rect">
            <a:avLst/>
          </a:prstGeom>
        </p:spPr>
        <p:txBody>
          <a:bodyPr vert="horz" lIns="91440" tIns="45720" rIns="91440" bIns="45720" rtlCol="0" anchor="ctr"/>
          <a:lstStyle>
            <a:lvl1pPr algn="ctr">
              <a:defRPr sz="565">
                <a:solidFill>
                  <a:schemeClr val="tx1">
                    <a:lumMod val="50000"/>
                    <a:lumOff val="50000"/>
                  </a:schemeClr>
                </a:solidFill>
              </a:defRPr>
            </a:lvl1pPr>
          </a:lstStyle>
          <a:p>
            <a:fld id="{3F5FE6A0-C06A-4AD0-82C2-DD9E15E373A1}" type="datetime1">
              <a:rPr lang="zh-CN" altLang="en-US" smtClean="0"/>
              <a:t>2025/3/27</a:t>
            </a:fld>
            <a:endParaRPr lang="zh-CN" altLang="en-US"/>
          </a:p>
        </p:txBody>
      </p:sp>
      <p:sp>
        <p:nvSpPr>
          <p:cNvPr id="16" name="页脚占位符 4"/>
          <p:cNvSpPr>
            <a:spLocks noGrp="1"/>
          </p:cNvSpPr>
          <p:nvPr>
            <p:ph type="ftr" sz="quarter" idx="3"/>
          </p:nvPr>
        </p:nvSpPr>
        <p:spPr>
          <a:xfrm>
            <a:off x="502444" y="4680349"/>
            <a:ext cx="3105151" cy="154786"/>
          </a:xfrm>
          <a:prstGeom prst="rect">
            <a:avLst/>
          </a:prstGeom>
        </p:spPr>
        <p:txBody>
          <a:bodyPr vert="horz" lIns="91440" tIns="45720" rIns="91440" bIns="45720" rtlCol="0" anchor="ctr"/>
          <a:lstStyle>
            <a:lvl1pPr algn="l">
              <a:defRPr sz="565">
                <a:solidFill>
                  <a:schemeClr val="tx1">
                    <a:lumMod val="50000"/>
                    <a:lumOff val="50000"/>
                  </a:schemeClr>
                </a:solidFill>
              </a:defRPr>
            </a:lvl1pPr>
          </a:lstStyle>
          <a:p>
            <a:r>
              <a:rPr lang="en-US" altLang="zh-CN"/>
              <a:t>www.islide.cc</a:t>
            </a:r>
            <a:endParaRPr lang="zh-CN" altLang="en-US" dirty="0"/>
          </a:p>
        </p:txBody>
      </p:sp>
      <p:sp>
        <p:nvSpPr>
          <p:cNvPr id="8" name="灯片编号占位符 5"/>
          <p:cNvSpPr txBox="1"/>
          <p:nvPr userDrawn="1"/>
        </p:nvSpPr>
        <p:spPr>
          <a:xfrm>
            <a:off x="-4763" y="4813719"/>
            <a:ext cx="2057400" cy="274637"/>
          </a:xfrm>
          <a:prstGeom prst="rect">
            <a:avLst/>
          </a:prstGeom>
        </p:spPr>
        <p:txBody>
          <a:bodyPr vert="horz" lIns="91440" tIns="45720" rIns="91440" bIns="45720" rtlCol="0" anchor="ctr"/>
          <a:lstStyle>
            <a:defPPr>
              <a:defRPr lang="zh-CN"/>
            </a:defPPr>
            <a:lvl1pPr marL="0" algn="ctr" defTabSz="685800" rtl="0" eaLnBrk="1" latinLnBrk="0" hangingPunct="1">
              <a:defRPr sz="12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0C619C92-EFB0-4D63-B89C-0621CEE07204}"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dt="0"/>
  <p:txStyles>
    <p:titleStyle>
      <a:lvl1pPr algn="l" defTabSz="514350" rtl="0" eaLnBrk="1" latinLnBrk="0" hangingPunct="1">
        <a:lnSpc>
          <a:spcPct val="90000"/>
        </a:lnSpc>
        <a:spcBef>
          <a:spcPct val="0"/>
        </a:spcBef>
        <a:buNone/>
        <a:defRPr sz="1575" b="1" kern="1200">
          <a:solidFill>
            <a:schemeClr val="tx1"/>
          </a:solidFill>
          <a:latin typeface="+mj-lt"/>
          <a:ea typeface="+mj-ea"/>
          <a:cs typeface="+mj-cs"/>
        </a:defRPr>
      </a:lvl1pPr>
    </p:titleStyle>
    <p:bodyStyle>
      <a:lvl1pPr marL="128270" indent="-128270" algn="l" defTabSz="514350" rtl="0" eaLnBrk="1" latinLnBrk="0" hangingPunct="1">
        <a:lnSpc>
          <a:spcPct val="90000"/>
        </a:lnSpc>
        <a:spcBef>
          <a:spcPts val="565"/>
        </a:spcBef>
        <a:buFont typeface="Arial" panose="020B0604020202020204" pitchFamily="34" charset="0"/>
        <a:buChar char="•"/>
        <a:defRPr sz="1125" kern="1200">
          <a:solidFill>
            <a:schemeClr val="tx1"/>
          </a:solidFill>
          <a:latin typeface="+mn-lt"/>
          <a:ea typeface="+mn-ea"/>
          <a:cs typeface="+mn-cs"/>
        </a:defRPr>
      </a:lvl1pPr>
      <a:lvl2pPr marL="38544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2pPr>
      <a:lvl3pPr marL="642620" indent="-128270" algn="l" defTabSz="514350" rtl="0" eaLnBrk="1" latinLnBrk="0" hangingPunct="1">
        <a:lnSpc>
          <a:spcPct val="90000"/>
        </a:lnSpc>
        <a:spcBef>
          <a:spcPts val="280"/>
        </a:spcBef>
        <a:buFont typeface="Arial" panose="020B0604020202020204" pitchFamily="34" charset="0"/>
        <a:buChar char="•"/>
        <a:defRPr sz="900" kern="1200">
          <a:solidFill>
            <a:schemeClr val="tx1"/>
          </a:solidFill>
          <a:latin typeface="+mn-lt"/>
          <a:ea typeface="+mn-ea"/>
          <a:cs typeface="+mn-cs"/>
        </a:defRPr>
      </a:lvl3pPr>
      <a:lvl4pPr marL="899795" indent="-128270" algn="l" defTabSz="514350" rtl="0" eaLnBrk="1" latinLnBrk="0" hangingPunct="1">
        <a:lnSpc>
          <a:spcPct val="90000"/>
        </a:lnSpc>
        <a:spcBef>
          <a:spcPts val="280"/>
        </a:spcBef>
        <a:buFont typeface="Arial" panose="020B0604020202020204" pitchFamily="34" charset="0"/>
        <a:buChar char="•"/>
        <a:defRPr sz="790" kern="1200">
          <a:solidFill>
            <a:schemeClr val="tx1"/>
          </a:solidFill>
          <a:latin typeface="+mn-lt"/>
          <a:ea typeface="+mn-ea"/>
          <a:cs typeface="+mn-cs"/>
        </a:defRPr>
      </a:lvl4pPr>
      <a:lvl5pPr marL="1156970" indent="-128270" algn="l" defTabSz="514350" rtl="0" eaLnBrk="1" latinLnBrk="0" hangingPunct="1">
        <a:lnSpc>
          <a:spcPct val="90000"/>
        </a:lnSpc>
        <a:spcBef>
          <a:spcPts val="280"/>
        </a:spcBef>
        <a:buFont typeface="Arial" panose="020B0604020202020204" pitchFamily="34" charset="0"/>
        <a:buChar char="•"/>
        <a:defRPr sz="790" kern="1200">
          <a:solidFill>
            <a:schemeClr val="tx1"/>
          </a:solidFill>
          <a:latin typeface="+mn-lt"/>
          <a:ea typeface="+mn-ea"/>
          <a:cs typeface="+mn-cs"/>
        </a:defRPr>
      </a:lvl5pPr>
      <a:lvl6pPr marL="141414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6pPr>
      <a:lvl7pPr marL="167132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7pPr>
      <a:lvl8pPr marL="192849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8pPr>
      <a:lvl9pPr marL="218567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9pPr>
    </p:bodyStyle>
    <p:otherStyle>
      <a:defPPr>
        <a:defRPr lang="zh-CN"/>
      </a:defPPr>
      <a:lvl1pPr marL="0" algn="l" defTabSz="514350" rtl="0" eaLnBrk="1" latinLnBrk="0" hangingPunct="1">
        <a:defRPr sz="1015" kern="1200">
          <a:solidFill>
            <a:schemeClr val="tx1"/>
          </a:solidFill>
          <a:latin typeface="+mn-lt"/>
          <a:ea typeface="+mn-ea"/>
          <a:cs typeface="+mn-cs"/>
        </a:defRPr>
      </a:lvl1pPr>
      <a:lvl2pPr marL="257175" algn="l" defTabSz="514350" rtl="0" eaLnBrk="1" latinLnBrk="0" hangingPunct="1">
        <a:defRPr sz="1015" kern="1200">
          <a:solidFill>
            <a:schemeClr val="tx1"/>
          </a:solidFill>
          <a:latin typeface="+mn-lt"/>
          <a:ea typeface="+mn-ea"/>
          <a:cs typeface="+mn-cs"/>
        </a:defRPr>
      </a:lvl2pPr>
      <a:lvl3pPr marL="514350" algn="l" defTabSz="514350" rtl="0" eaLnBrk="1" latinLnBrk="0" hangingPunct="1">
        <a:defRPr sz="1015" kern="1200">
          <a:solidFill>
            <a:schemeClr val="tx1"/>
          </a:solidFill>
          <a:latin typeface="+mn-lt"/>
          <a:ea typeface="+mn-ea"/>
          <a:cs typeface="+mn-cs"/>
        </a:defRPr>
      </a:lvl3pPr>
      <a:lvl4pPr marL="771525" algn="l" defTabSz="514350" rtl="0" eaLnBrk="1" latinLnBrk="0" hangingPunct="1">
        <a:defRPr sz="1015" kern="1200">
          <a:solidFill>
            <a:schemeClr val="tx1"/>
          </a:solidFill>
          <a:latin typeface="+mn-lt"/>
          <a:ea typeface="+mn-ea"/>
          <a:cs typeface="+mn-cs"/>
        </a:defRPr>
      </a:lvl4pPr>
      <a:lvl5pPr marL="1028700" algn="l" defTabSz="514350" rtl="0" eaLnBrk="1" latinLnBrk="0" hangingPunct="1">
        <a:defRPr sz="1015" kern="1200">
          <a:solidFill>
            <a:schemeClr val="tx1"/>
          </a:solidFill>
          <a:latin typeface="+mn-lt"/>
          <a:ea typeface="+mn-ea"/>
          <a:cs typeface="+mn-cs"/>
        </a:defRPr>
      </a:lvl5pPr>
      <a:lvl6pPr marL="1285875" algn="l" defTabSz="514350" rtl="0" eaLnBrk="1" latinLnBrk="0" hangingPunct="1">
        <a:defRPr sz="1015" kern="1200">
          <a:solidFill>
            <a:schemeClr val="tx1"/>
          </a:solidFill>
          <a:latin typeface="+mn-lt"/>
          <a:ea typeface="+mn-ea"/>
          <a:cs typeface="+mn-cs"/>
        </a:defRPr>
      </a:lvl6pPr>
      <a:lvl7pPr marL="1543050" algn="l" defTabSz="514350" rtl="0" eaLnBrk="1" latinLnBrk="0" hangingPunct="1">
        <a:defRPr sz="1015" kern="1200">
          <a:solidFill>
            <a:schemeClr val="tx1"/>
          </a:solidFill>
          <a:latin typeface="+mn-lt"/>
          <a:ea typeface="+mn-ea"/>
          <a:cs typeface="+mn-cs"/>
        </a:defRPr>
      </a:lvl7pPr>
      <a:lvl8pPr marL="1800225" algn="l" defTabSz="514350" rtl="0" eaLnBrk="1" latinLnBrk="0" hangingPunct="1">
        <a:defRPr sz="1015" kern="1200">
          <a:solidFill>
            <a:schemeClr val="tx1"/>
          </a:solidFill>
          <a:latin typeface="+mn-lt"/>
          <a:ea typeface="+mn-ea"/>
          <a:cs typeface="+mn-cs"/>
        </a:defRPr>
      </a:lvl8pPr>
      <a:lvl9pPr marL="2057400" algn="l" defTabSz="514350" rtl="0" eaLnBrk="1" latinLnBrk="0" hangingPunct="1">
        <a:defRPr sz="101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E6575F58-2053-41FF-9108-FE9706AB9183}" type="datetimeFigureOut">
              <a:rPr lang="zh-CN" altLang="en-US" smtClean="0"/>
              <a:t>2025/3/27</a:t>
            </a:fld>
            <a:endParaRPr lang="zh-CN" altLang="en-US"/>
          </a:p>
        </p:txBody>
      </p:sp>
      <p:sp>
        <p:nvSpPr>
          <p:cNvPr id="5" name="页脚占位符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0C619C92-EFB0-4D63-B89C-0621CEE0720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标题占位符 1"/>
          <p:cNvSpPr>
            <a:spLocks noGrp="1"/>
          </p:cNvSpPr>
          <p:nvPr>
            <p:ph type="title"/>
          </p:nvPr>
        </p:nvSpPr>
        <p:spPr>
          <a:xfrm>
            <a:off x="502444" y="3"/>
            <a:ext cx="8137922" cy="771524"/>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13" name="文本占位符 2"/>
          <p:cNvSpPr>
            <a:spLocks noGrp="1"/>
          </p:cNvSpPr>
          <p:nvPr>
            <p:ph type="body" idx="1"/>
          </p:nvPr>
        </p:nvSpPr>
        <p:spPr>
          <a:xfrm>
            <a:off x="502444" y="842965"/>
            <a:ext cx="8137922" cy="376475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sp>
        <p:nvSpPr>
          <p:cNvPr id="15" name="日期占位符 3"/>
          <p:cNvSpPr>
            <a:spLocks noGrp="1"/>
          </p:cNvSpPr>
          <p:nvPr>
            <p:ph type="dt" sz="half" idx="2"/>
          </p:nvPr>
        </p:nvSpPr>
        <p:spPr>
          <a:xfrm>
            <a:off x="4051299" y="4680349"/>
            <a:ext cx="1041402" cy="154786"/>
          </a:xfrm>
          <a:prstGeom prst="rect">
            <a:avLst/>
          </a:prstGeom>
        </p:spPr>
        <p:txBody>
          <a:bodyPr vert="horz" lIns="91440" tIns="45720" rIns="91440" bIns="45720" rtlCol="0" anchor="ctr"/>
          <a:lstStyle>
            <a:lvl1pPr algn="ctr">
              <a:defRPr sz="565">
                <a:solidFill>
                  <a:schemeClr val="tx1">
                    <a:lumMod val="50000"/>
                    <a:lumOff val="50000"/>
                  </a:schemeClr>
                </a:solidFill>
              </a:defRPr>
            </a:lvl1pPr>
          </a:lstStyle>
          <a:p>
            <a:fld id="{3F5FE6A0-C06A-4AD0-82C2-DD9E15E373A1}" type="datetime1">
              <a:rPr lang="zh-CN" altLang="en-US" smtClean="0">
                <a:solidFill>
                  <a:prstClr val="black">
                    <a:lumMod val="50000"/>
                    <a:lumOff val="50000"/>
                  </a:prstClr>
                </a:solidFill>
              </a:rPr>
              <a:t>2025/3/27</a:t>
            </a:fld>
            <a:endParaRPr lang="zh-CN" altLang="en-US">
              <a:solidFill>
                <a:prstClr val="black">
                  <a:lumMod val="50000"/>
                  <a:lumOff val="50000"/>
                </a:prstClr>
              </a:solidFill>
            </a:endParaRPr>
          </a:p>
        </p:txBody>
      </p:sp>
      <p:sp>
        <p:nvSpPr>
          <p:cNvPr id="16" name="页脚占位符 4"/>
          <p:cNvSpPr>
            <a:spLocks noGrp="1"/>
          </p:cNvSpPr>
          <p:nvPr>
            <p:ph type="ftr" sz="quarter" idx="3"/>
          </p:nvPr>
        </p:nvSpPr>
        <p:spPr>
          <a:xfrm>
            <a:off x="502444" y="4680349"/>
            <a:ext cx="3105151" cy="154786"/>
          </a:xfrm>
          <a:prstGeom prst="rect">
            <a:avLst/>
          </a:prstGeom>
        </p:spPr>
        <p:txBody>
          <a:bodyPr vert="horz" lIns="91440" tIns="45720" rIns="91440" bIns="45720" rtlCol="0" anchor="ctr"/>
          <a:lstStyle>
            <a:lvl1pPr algn="l">
              <a:defRPr sz="565">
                <a:solidFill>
                  <a:schemeClr val="tx1">
                    <a:lumMod val="50000"/>
                    <a:lumOff val="50000"/>
                  </a:schemeClr>
                </a:solidFill>
              </a:defRPr>
            </a:lvl1pPr>
          </a:lstStyle>
          <a:p>
            <a:r>
              <a:rPr lang="en-US" altLang="zh-CN">
                <a:solidFill>
                  <a:prstClr val="black">
                    <a:lumMod val="50000"/>
                    <a:lumOff val="50000"/>
                  </a:prstClr>
                </a:solidFill>
              </a:rPr>
              <a:t>www.islide.cc</a:t>
            </a:r>
            <a:endParaRPr lang="zh-CN" altLang="en-US" dirty="0">
              <a:solidFill>
                <a:prstClr val="black">
                  <a:lumMod val="50000"/>
                  <a:lumOff val="50000"/>
                </a:prstClr>
              </a:solidFill>
            </a:endParaRPr>
          </a:p>
        </p:txBody>
      </p:sp>
      <p:sp>
        <p:nvSpPr>
          <p:cNvPr id="8" name="灯片编号占位符 5"/>
          <p:cNvSpPr txBox="1"/>
          <p:nvPr userDrawn="1"/>
        </p:nvSpPr>
        <p:spPr>
          <a:xfrm>
            <a:off x="-4763" y="4813719"/>
            <a:ext cx="2057400" cy="274637"/>
          </a:xfrm>
          <a:prstGeom prst="rect">
            <a:avLst/>
          </a:prstGeom>
        </p:spPr>
        <p:txBody>
          <a:bodyPr vert="horz" lIns="91440" tIns="45720" rIns="91440" bIns="45720" rtlCol="0" anchor="ctr"/>
          <a:lstStyle>
            <a:defPPr>
              <a:defRPr lang="zh-CN"/>
            </a:defPPr>
            <a:lvl1pPr marL="0" algn="ctr" defTabSz="685800" rtl="0" eaLnBrk="1" latinLnBrk="0" hangingPunct="1">
              <a:defRPr sz="12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0C619C92-EFB0-4D63-B89C-0621CEE07204}" type="slidenum">
              <a:rPr lang="zh-CN" altLang="en-US" smtClean="0">
                <a:solidFill>
                  <a:prstClr val="black">
                    <a:tint val="75000"/>
                  </a:prstClr>
                </a:solidFill>
              </a:rPr>
              <a:t>‹#›</a:t>
            </a:fld>
            <a:endParaRPr lang="zh-CN" alt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hf hdr="0" dt="0"/>
  <p:txStyles>
    <p:titleStyle>
      <a:lvl1pPr algn="l" defTabSz="514350" rtl="0" eaLnBrk="1" latinLnBrk="0" hangingPunct="1">
        <a:lnSpc>
          <a:spcPct val="90000"/>
        </a:lnSpc>
        <a:spcBef>
          <a:spcPct val="0"/>
        </a:spcBef>
        <a:buNone/>
        <a:defRPr sz="1575" b="1" kern="1200">
          <a:solidFill>
            <a:schemeClr val="tx1"/>
          </a:solidFill>
          <a:latin typeface="+mj-lt"/>
          <a:ea typeface="+mj-ea"/>
          <a:cs typeface="+mj-cs"/>
        </a:defRPr>
      </a:lvl1pPr>
    </p:titleStyle>
    <p:bodyStyle>
      <a:lvl1pPr marL="128270" indent="-128270" algn="l" defTabSz="514350" rtl="0" eaLnBrk="1" latinLnBrk="0" hangingPunct="1">
        <a:lnSpc>
          <a:spcPct val="90000"/>
        </a:lnSpc>
        <a:spcBef>
          <a:spcPts val="565"/>
        </a:spcBef>
        <a:buFont typeface="Arial" panose="020B0604020202020204" pitchFamily="34" charset="0"/>
        <a:buChar char="•"/>
        <a:defRPr sz="1125" kern="1200">
          <a:solidFill>
            <a:schemeClr val="tx1"/>
          </a:solidFill>
          <a:latin typeface="+mn-lt"/>
          <a:ea typeface="+mn-ea"/>
          <a:cs typeface="+mn-cs"/>
        </a:defRPr>
      </a:lvl1pPr>
      <a:lvl2pPr marL="38544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2pPr>
      <a:lvl3pPr marL="642620" indent="-128270" algn="l" defTabSz="514350" rtl="0" eaLnBrk="1" latinLnBrk="0" hangingPunct="1">
        <a:lnSpc>
          <a:spcPct val="90000"/>
        </a:lnSpc>
        <a:spcBef>
          <a:spcPts val="280"/>
        </a:spcBef>
        <a:buFont typeface="Arial" panose="020B0604020202020204" pitchFamily="34" charset="0"/>
        <a:buChar char="•"/>
        <a:defRPr sz="900" kern="1200">
          <a:solidFill>
            <a:schemeClr val="tx1"/>
          </a:solidFill>
          <a:latin typeface="+mn-lt"/>
          <a:ea typeface="+mn-ea"/>
          <a:cs typeface="+mn-cs"/>
        </a:defRPr>
      </a:lvl3pPr>
      <a:lvl4pPr marL="899795" indent="-128270" algn="l" defTabSz="514350" rtl="0" eaLnBrk="1" latinLnBrk="0" hangingPunct="1">
        <a:lnSpc>
          <a:spcPct val="90000"/>
        </a:lnSpc>
        <a:spcBef>
          <a:spcPts val="280"/>
        </a:spcBef>
        <a:buFont typeface="Arial" panose="020B0604020202020204" pitchFamily="34" charset="0"/>
        <a:buChar char="•"/>
        <a:defRPr sz="790" kern="1200">
          <a:solidFill>
            <a:schemeClr val="tx1"/>
          </a:solidFill>
          <a:latin typeface="+mn-lt"/>
          <a:ea typeface="+mn-ea"/>
          <a:cs typeface="+mn-cs"/>
        </a:defRPr>
      </a:lvl4pPr>
      <a:lvl5pPr marL="1156970" indent="-128270" algn="l" defTabSz="514350" rtl="0" eaLnBrk="1" latinLnBrk="0" hangingPunct="1">
        <a:lnSpc>
          <a:spcPct val="90000"/>
        </a:lnSpc>
        <a:spcBef>
          <a:spcPts val="280"/>
        </a:spcBef>
        <a:buFont typeface="Arial" panose="020B0604020202020204" pitchFamily="34" charset="0"/>
        <a:buChar char="•"/>
        <a:defRPr sz="790" kern="1200">
          <a:solidFill>
            <a:schemeClr val="tx1"/>
          </a:solidFill>
          <a:latin typeface="+mn-lt"/>
          <a:ea typeface="+mn-ea"/>
          <a:cs typeface="+mn-cs"/>
        </a:defRPr>
      </a:lvl5pPr>
      <a:lvl6pPr marL="141414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6pPr>
      <a:lvl7pPr marL="167132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7pPr>
      <a:lvl8pPr marL="192849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8pPr>
      <a:lvl9pPr marL="218567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9pPr>
    </p:bodyStyle>
    <p:otherStyle>
      <a:defPPr>
        <a:defRPr lang="zh-CN"/>
      </a:defPPr>
      <a:lvl1pPr marL="0" algn="l" defTabSz="514350" rtl="0" eaLnBrk="1" latinLnBrk="0" hangingPunct="1">
        <a:defRPr sz="1015" kern="1200">
          <a:solidFill>
            <a:schemeClr val="tx1"/>
          </a:solidFill>
          <a:latin typeface="+mn-lt"/>
          <a:ea typeface="+mn-ea"/>
          <a:cs typeface="+mn-cs"/>
        </a:defRPr>
      </a:lvl1pPr>
      <a:lvl2pPr marL="257175" algn="l" defTabSz="514350" rtl="0" eaLnBrk="1" latinLnBrk="0" hangingPunct="1">
        <a:defRPr sz="1015" kern="1200">
          <a:solidFill>
            <a:schemeClr val="tx1"/>
          </a:solidFill>
          <a:latin typeface="+mn-lt"/>
          <a:ea typeface="+mn-ea"/>
          <a:cs typeface="+mn-cs"/>
        </a:defRPr>
      </a:lvl2pPr>
      <a:lvl3pPr marL="514350" algn="l" defTabSz="514350" rtl="0" eaLnBrk="1" latinLnBrk="0" hangingPunct="1">
        <a:defRPr sz="1015" kern="1200">
          <a:solidFill>
            <a:schemeClr val="tx1"/>
          </a:solidFill>
          <a:latin typeface="+mn-lt"/>
          <a:ea typeface="+mn-ea"/>
          <a:cs typeface="+mn-cs"/>
        </a:defRPr>
      </a:lvl3pPr>
      <a:lvl4pPr marL="771525" algn="l" defTabSz="514350" rtl="0" eaLnBrk="1" latinLnBrk="0" hangingPunct="1">
        <a:defRPr sz="1015" kern="1200">
          <a:solidFill>
            <a:schemeClr val="tx1"/>
          </a:solidFill>
          <a:latin typeface="+mn-lt"/>
          <a:ea typeface="+mn-ea"/>
          <a:cs typeface="+mn-cs"/>
        </a:defRPr>
      </a:lvl4pPr>
      <a:lvl5pPr marL="1028700" algn="l" defTabSz="514350" rtl="0" eaLnBrk="1" latinLnBrk="0" hangingPunct="1">
        <a:defRPr sz="1015" kern="1200">
          <a:solidFill>
            <a:schemeClr val="tx1"/>
          </a:solidFill>
          <a:latin typeface="+mn-lt"/>
          <a:ea typeface="+mn-ea"/>
          <a:cs typeface="+mn-cs"/>
        </a:defRPr>
      </a:lvl5pPr>
      <a:lvl6pPr marL="1285875" algn="l" defTabSz="514350" rtl="0" eaLnBrk="1" latinLnBrk="0" hangingPunct="1">
        <a:defRPr sz="1015" kern="1200">
          <a:solidFill>
            <a:schemeClr val="tx1"/>
          </a:solidFill>
          <a:latin typeface="+mn-lt"/>
          <a:ea typeface="+mn-ea"/>
          <a:cs typeface="+mn-cs"/>
        </a:defRPr>
      </a:lvl6pPr>
      <a:lvl7pPr marL="1543050" algn="l" defTabSz="514350" rtl="0" eaLnBrk="1" latinLnBrk="0" hangingPunct="1">
        <a:defRPr sz="1015" kern="1200">
          <a:solidFill>
            <a:schemeClr val="tx1"/>
          </a:solidFill>
          <a:latin typeface="+mn-lt"/>
          <a:ea typeface="+mn-ea"/>
          <a:cs typeface="+mn-cs"/>
        </a:defRPr>
      </a:lvl7pPr>
      <a:lvl8pPr marL="1800225" algn="l" defTabSz="514350" rtl="0" eaLnBrk="1" latinLnBrk="0" hangingPunct="1">
        <a:defRPr sz="1015" kern="1200">
          <a:solidFill>
            <a:schemeClr val="tx1"/>
          </a:solidFill>
          <a:latin typeface="+mn-lt"/>
          <a:ea typeface="+mn-ea"/>
          <a:cs typeface="+mn-cs"/>
        </a:defRPr>
      </a:lvl8pPr>
      <a:lvl9pPr marL="2057400" algn="l" defTabSz="514350" rtl="0" eaLnBrk="1" latinLnBrk="0" hangingPunct="1">
        <a:defRPr sz="101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37.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jpeg"/><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7.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2.png"/><Relationship Id="rId1" Type="http://schemas.openxmlformats.org/officeDocument/2006/relationships/slideLayout" Target="../slideLayouts/slideLayout13.xml"/><Relationship Id="rId5" Type="http://schemas.openxmlformats.org/officeDocument/2006/relationships/image" Target="../media/image64.svg"/><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7.xml"/><Relationship Id="rId5" Type="http://schemas.openxmlformats.org/officeDocument/2006/relationships/image" Target="../media/image20.sv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p:txBody>
          <a:bodyPr/>
          <a:lstStyle/>
          <a:p>
            <a:r>
              <a:rPr lang="en-US" altLang="zh-CN" sz="3200" dirty="0">
                <a:latin typeface="Times New Roman" panose="02020603050405020304" pitchFamily="18" charset="0"/>
                <a:cs typeface="Times New Roman" panose="02020603050405020304" pitchFamily="18" charset="0"/>
              </a:rPr>
              <a:t>Compartment / TAD / Loops / Stripe analysis</a:t>
            </a:r>
            <a:endParaRPr lang="zh-CN" altLang="en-US" sz="3200" dirty="0">
              <a:latin typeface="Times New Roman" panose="02020603050405020304" pitchFamily="18" charset="0"/>
              <a:cs typeface="Times New Roman" panose="02020603050405020304" pitchFamily="18" charset="0"/>
            </a:endParaRPr>
          </a:p>
        </p:txBody>
      </p:sp>
      <p:sp>
        <p:nvSpPr>
          <p:cNvPr id="5" name="文本占位符 4"/>
          <p:cNvSpPr>
            <a:spLocks noGrp="1"/>
          </p:cNvSpPr>
          <p:nvPr>
            <p:ph type="body" sz="quarter" idx="11"/>
          </p:nvPr>
        </p:nvSpPr>
        <p:spPr>
          <a:xfrm>
            <a:off x="0" y="3541189"/>
            <a:ext cx="9144000" cy="361036"/>
          </a:xfrm>
        </p:spPr>
        <p:txBody>
          <a:bodyPr/>
          <a:lstStyle/>
          <a:p>
            <a:r>
              <a:rPr lang="zh-CN" altLang="en-US" dirty="0"/>
              <a:t>菲沙基因</a:t>
            </a:r>
            <a:r>
              <a:rPr lang="en-US" altLang="zh-CN" dirty="0"/>
              <a:t> </a:t>
            </a:r>
            <a:r>
              <a:rPr lang="zh-CN" altLang="en-US" dirty="0"/>
              <a:t>邵杰</a:t>
            </a:r>
            <a:endParaRPr lang="en-US" altLang="zh-CN" dirty="0"/>
          </a:p>
          <a:p>
            <a:r>
              <a:rPr lang="en-US" altLang="zh-CN" dirty="0" smtClean="0"/>
              <a:t>2025.03.26</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3"/>
          <p:cNvSpPr>
            <a:spLocks noGrp="1"/>
          </p:cNvSpPr>
          <p:nvPr>
            <p:ph type="subTitle" idx="1"/>
          </p:nvPr>
        </p:nvSpPr>
        <p:spPr/>
        <p:txBody>
          <a:bodyPr>
            <a:noAutofit/>
          </a:bodyPr>
          <a:lstStyle/>
          <a:p>
            <a:r>
              <a:rPr lang="en-US" altLang="zh-CN" sz="6000" dirty="0">
                <a:latin typeface="Arial Rounded MT Bold" panose="020F0704030504030204" pitchFamily="34" charset="0"/>
              </a:rPr>
              <a:t>TAD</a:t>
            </a:r>
            <a:endParaRPr lang="zh-CN" altLang="en-US" sz="6000" dirty="0">
              <a:latin typeface="Arial Rounded MT Bold" panose="020F070403050403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39233" y="98052"/>
            <a:ext cx="4575544" cy="338554"/>
          </a:xfrm>
          <a:prstGeom prst="rect">
            <a:avLst/>
          </a:prstGeom>
          <a:noFill/>
        </p:spPr>
        <p:txBody>
          <a:bodyPr wrap="square">
            <a:spAutoFit/>
          </a:bodyPr>
          <a:lstStyle/>
          <a:p>
            <a:r>
              <a:rPr lang="en-US" altLang="zh-CN" sz="1600" dirty="0">
                <a:latin typeface="Times New Roman" panose="02020603050405020304" pitchFamily="18" charset="0"/>
                <a:cs typeface="Times New Roman" panose="02020603050405020304" pitchFamily="18" charset="0"/>
              </a:rPr>
              <a:t>TAD size &amp; boundaries</a:t>
            </a:r>
            <a:endParaRPr lang="en-US" sz="1600" dirty="0">
              <a:latin typeface="Times New Roman" panose="02020603050405020304" pitchFamily="18" charset="0"/>
              <a:cs typeface="Times New Roman" panose="02020603050405020304" pitchFamily="18" charset="0"/>
            </a:endParaRPr>
          </a:p>
        </p:txBody>
      </p:sp>
      <p:pic>
        <p:nvPicPr>
          <p:cNvPr id="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138" y="596362"/>
            <a:ext cx="5552444" cy="2449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5106933" y="0"/>
            <a:ext cx="4037067" cy="507831"/>
          </a:xfrm>
          <a:prstGeom prst="rect">
            <a:avLst/>
          </a:prstGeom>
          <a:noFill/>
        </p:spPr>
        <p:txBody>
          <a:bodyPr wrap="none" rtlCol="0">
            <a:spAutoFit/>
          </a:bodyPr>
          <a:lstStyle/>
          <a:p>
            <a:r>
              <a:rPr lang="nb-NO" altLang="zh-CN" dirty="0">
                <a:latin typeface="Times New Roman" panose="02020603050405020304" pitchFamily="18" charset="0"/>
                <a:cs typeface="Times New Roman" panose="02020603050405020304" pitchFamily="18" charset="0"/>
              </a:rPr>
              <a:t>J. Dekker, 2015. FEBS Letters</a:t>
            </a:r>
          </a:p>
          <a:p>
            <a:r>
              <a:rPr lang="en-US" dirty="0">
                <a:latin typeface="Times New Roman" panose="02020603050405020304" pitchFamily="18" charset="0"/>
                <a:cs typeface="Times New Roman" panose="02020603050405020304" pitchFamily="18" charset="0"/>
              </a:rPr>
              <a:t>Mariana Sotelo-Silveira, 2018. Trends in Plant Science </a:t>
            </a:r>
          </a:p>
        </p:txBody>
      </p:sp>
      <p:sp>
        <p:nvSpPr>
          <p:cNvPr id="5" name="文本框 4"/>
          <p:cNvSpPr txBox="1"/>
          <p:nvPr/>
        </p:nvSpPr>
        <p:spPr>
          <a:xfrm>
            <a:off x="364377" y="3070783"/>
            <a:ext cx="8035431" cy="1962076"/>
          </a:xfrm>
          <a:prstGeom prst="rect">
            <a:avLst/>
          </a:prstGeom>
          <a:solidFill>
            <a:schemeClr val="bg1"/>
          </a:solidFill>
        </p:spPr>
        <p:txBody>
          <a:bodyPr wrap="square" rtlCol="0">
            <a:spAutoFit/>
          </a:bodyPr>
          <a:lstStyle/>
          <a:p>
            <a:pPr marL="285750" indent="-285750">
              <a:buFont typeface="Wingdings" panose="05000000000000000000" pitchFamily="2" charset="2"/>
              <a:buChar char="q"/>
            </a:pPr>
            <a:r>
              <a:rPr lang="en-US" dirty="0" err="1">
                <a:highlight>
                  <a:srgbClr val="FFFF00"/>
                </a:highlight>
                <a:latin typeface="Times New Roman" panose="02020603050405020304" pitchFamily="18" charset="0"/>
                <a:cs typeface="Times New Roman" panose="02020603050405020304" pitchFamily="18" charset="0"/>
              </a:rPr>
              <a:t>CTCF</a:t>
            </a:r>
            <a:r>
              <a:rPr lang="en-US" dirty="0">
                <a:highlight>
                  <a:srgbClr val="FFFF00"/>
                </a:highlight>
                <a:latin typeface="Times New Roman" panose="02020603050405020304" pitchFamily="18" charset="0"/>
                <a:cs typeface="Times New Roman" panose="02020603050405020304" pitchFamily="18" charset="0"/>
              </a:rPr>
              <a:t> is absent from Arabidopsis and other plants</a:t>
            </a:r>
            <a:r>
              <a:rPr lang="en-US" dirty="0">
                <a:latin typeface="Times New Roman" panose="02020603050405020304" pitchFamily="18" charset="0"/>
                <a:cs typeface="Times New Roman" panose="02020603050405020304" pitchFamily="18" charset="0"/>
              </a:rPr>
              <a:t>, and clear </a:t>
            </a:r>
            <a:r>
              <a:rPr lang="en-US" dirty="0" err="1">
                <a:latin typeface="Times New Roman" panose="02020603050405020304" pitchFamily="18" charset="0"/>
                <a:cs typeface="Times New Roman" panose="02020603050405020304" pitchFamily="18" charset="0"/>
              </a:rPr>
              <a:t>TADs</a:t>
            </a:r>
            <a:r>
              <a:rPr lang="en-US" dirty="0">
                <a:latin typeface="Times New Roman" panose="02020603050405020304" pitchFamily="18" charset="0"/>
                <a:cs typeface="Times New Roman" panose="02020603050405020304" pitchFamily="18" charset="0"/>
              </a:rPr>
              <a:t>, 3D structural units separated by defined boundaries, were not so obvious in Arabidopsis as in other organisms.</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dirty="0">
                <a:solidFill>
                  <a:srgbClr val="FF0000"/>
                </a:solidFill>
                <a:latin typeface="Times New Roman" panose="02020603050405020304" pitchFamily="18" charset="0"/>
                <a:cs typeface="Times New Roman" panose="02020603050405020304" pitchFamily="18" charset="0"/>
              </a:rPr>
              <a:t>'TAD-boundary like' </a:t>
            </a:r>
            <a:r>
              <a:rPr lang="en-US" dirty="0">
                <a:latin typeface="Times New Roman" panose="02020603050405020304" pitchFamily="18" charset="0"/>
                <a:cs typeface="Times New Roman" panose="02020603050405020304" pitchFamily="18" charset="0"/>
              </a:rPr>
              <a:t>region</a:t>
            </a:r>
          </a:p>
          <a:p>
            <a:r>
              <a:rPr lang="en-US" dirty="0">
                <a:latin typeface="Times New Roman" panose="02020603050405020304" pitchFamily="18" charset="0"/>
                <a:cs typeface="Times New Roman" panose="02020603050405020304" pitchFamily="18" charset="0"/>
              </a:rPr>
              <a:t>However, Arabidopsis presented a local chromatin-packing feature, observed as positive strips, in the Hi-C map.</a:t>
            </a:r>
          </a:p>
          <a:p>
            <a:endParaRPr lang="en-US" dirty="0"/>
          </a:p>
          <a:p>
            <a:pPr marL="285750" indent="-285750">
              <a:buFont typeface="Wingdings" panose="05000000000000000000" pitchFamily="2" charset="2"/>
              <a:buChar char="q"/>
            </a:pPr>
            <a:r>
              <a:rPr lang="en-US" dirty="0">
                <a:solidFill>
                  <a:srgbClr val="FF0000"/>
                </a:solidFill>
                <a:latin typeface="Times New Roman" panose="02020603050405020304" pitchFamily="18" charset="0"/>
                <a:cs typeface="Times New Roman" panose="02020603050405020304" pitchFamily="18" charset="0"/>
              </a:rPr>
              <a:t>TCP motif </a:t>
            </a:r>
            <a:r>
              <a:rPr lang="en-US" dirty="0">
                <a:latin typeface="Times New Roman" panose="02020603050405020304" pitchFamily="18" charset="0"/>
                <a:cs typeface="Times New Roman" panose="02020603050405020304" pitchFamily="18" charset="0"/>
              </a:rPr>
              <a:t>in TAD-boundaries in rice</a:t>
            </a:r>
          </a:p>
          <a:p>
            <a:r>
              <a:rPr lang="en-US" dirty="0">
                <a:latin typeface="Times New Roman" panose="02020603050405020304" pitchFamily="18" charset="0"/>
                <a:cs typeface="Times New Roman" panose="02020603050405020304" pitchFamily="18" charset="0"/>
              </a:rPr>
              <a:t>In rice, TAD boundary regions are positively associated with active gene expression, and, independently of gene expression levels, they are also enriched with a GC-rich motif that can be recognized by TCP proteins.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39233" y="98052"/>
            <a:ext cx="4575544" cy="338554"/>
          </a:xfrm>
          <a:prstGeom prst="rect">
            <a:avLst/>
          </a:prstGeom>
          <a:noFill/>
        </p:spPr>
        <p:txBody>
          <a:bodyPr wrap="square">
            <a:spAutoFit/>
          </a:bodyPr>
          <a:lstStyle/>
          <a:p>
            <a:r>
              <a:rPr lang="en-US" altLang="zh-CN" sz="1600" dirty="0">
                <a:latin typeface="Times New Roman" panose="02020603050405020304" pitchFamily="18" charset="0"/>
                <a:cs typeface="Times New Roman" panose="02020603050405020304" pitchFamily="18" charset="0"/>
              </a:rPr>
              <a:t>TAD size &amp; boundaries</a:t>
            </a:r>
            <a:endParaRPr lang="en-US" sz="1600" dirty="0">
              <a:latin typeface="Times New Roman" panose="02020603050405020304" pitchFamily="18" charset="0"/>
              <a:cs typeface="Times New Roman" panose="02020603050405020304" pitchFamily="18" charset="0"/>
            </a:endParaRP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788" y="683015"/>
            <a:ext cx="4327912" cy="3301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964" y="4064844"/>
            <a:ext cx="4324244" cy="849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5"/>
          <p:cNvSpPr>
            <a:spLocks noChangeArrowheads="1"/>
          </p:cNvSpPr>
          <p:nvPr/>
        </p:nvSpPr>
        <p:spPr bwMode="auto">
          <a:xfrm>
            <a:off x="5678179" y="0"/>
            <a:ext cx="346582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latin typeface="Times New Roman" panose="02020603050405020304" pitchFamily="18" charset="0"/>
                <a:cs typeface="Times New Roman" panose="02020603050405020304" pitchFamily="18" charset="0"/>
              </a:rPr>
              <a:t>Joanna </a:t>
            </a:r>
            <a:r>
              <a:rPr lang="en-US" altLang="zh-CN" dirty="0" err="1">
                <a:latin typeface="Times New Roman" panose="02020603050405020304" pitchFamily="18" charset="0"/>
                <a:cs typeface="Times New Roman" panose="02020603050405020304" pitchFamily="18" charset="0"/>
              </a:rPr>
              <a:t>Achinger-Kawecka</a:t>
            </a:r>
            <a:r>
              <a:rPr lang="en-US" altLang="zh-CN" dirty="0">
                <a:latin typeface="Times New Roman" panose="02020603050405020304" pitchFamily="18" charset="0"/>
                <a:cs typeface="Times New Roman" panose="02020603050405020304" pitchFamily="18" charset="0"/>
              </a:rPr>
              <a:t>, 2017. Epigenomics</a:t>
            </a:r>
            <a:endParaRPr lang="zh-CN" altLang="en-US" dirty="0">
              <a:latin typeface="Times New Roman" panose="02020603050405020304" pitchFamily="18" charset="0"/>
              <a:cs typeface="Times New Roman" panose="02020603050405020304" pitchFamily="18" charset="0"/>
            </a:endParaRPr>
          </a:p>
        </p:txBody>
      </p:sp>
      <p:sp>
        <p:nvSpPr>
          <p:cNvPr id="15" name="文本框 14"/>
          <p:cNvSpPr txBox="1"/>
          <p:nvPr/>
        </p:nvSpPr>
        <p:spPr>
          <a:xfrm>
            <a:off x="5720316" y="2339162"/>
            <a:ext cx="1817613" cy="338554"/>
          </a:xfrm>
          <a:prstGeom prst="rect">
            <a:avLst/>
          </a:prstGeom>
          <a:noFill/>
        </p:spPr>
        <p:txBody>
          <a:bodyPr wrap="none" rtlCol="0">
            <a:spAutoFit/>
          </a:bodyPr>
          <a:lstStyle/>
          <a:p>
            <a:r>
              <a:rPr lang="en-US" sz="1600" b="1" dirty="0">
                <a:latin typeface="Times New Roman" panose="02020603050405020304" pitchFamily="18" charset="0"/>
                <a:cs typeface="Times New Roman" panose="02020603050405020304" pitchFamily="18" charset="0"/>
              </a:rPr>
              <a:t>"enhancer hijack"</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1888" y="113414"/>
            <a:ext cx="3993401" cy="338554"/>
          </a:xfrm>
          <a:prstGeom prst="rect">
            <a:avLst/>
          </a:prstGeom>
          <a:noFill/>
        </p:spPr>
        <p:txBody>
          <a:bodyPr wrap="none" rtlCol="0">
            <a:spAutoFit/>
          </a:bodyPr>
          <a:lstStyle/>
          <a:p>
            <a:r>
              <a:rPr lang="en-US" altLang="zh-CN" sz="1600" dirty="0">
                <a:latin typeface="Times New Roman" panose="02020603050405020304" pitchFamily="18" charset="0"/>
                <a:ea typeface="楷体_GB2312" panose="02010609030101010101" pitchFamily="49" charset="-122"/>
                <a:cs typeface="Times New Roman" panose="02020603050405020304" pitchFamily="18" charset="0"/>
              </a:rPr>
              <a:t>Principle and optimization of insulation score</a:t>
            </a:r>
            <a:endParaRPr lang="en-US" sz="1600" dirty="0">
              <a:latin typeface="Times New Roman" panose="02020603050405020304" pitchFamily="18" charset="0"/>
              <a:ea typeface="楷体_GB2312" panose="02010609030101010101" pitchFamily="49" charset="-122"/>
              <a:cs typeface="Times New Roman" panose="02020603050405020304" pitchFamily="18" charset="0"/>
            </a:endParaRPr>
          </a:p>
        </p:txBody>
      </p:sp>
      <p:sp>
        <p:nvSpPr>
          <p:cNvPr id="3" name="文本框 2"/>
          <p:cNvSpPr txBox="1"/>
          <p:nvPr/>
        </p:nvSpPr>
        <p:spPr>
          <a:xfrm>
            <a:off x="347330" y="616689"/>
            <a:ext cx="1636987" cy="300082"/>
          </a:xfrm>
          <a:prstGeom prst="rect">
            <a:avLst/>
          </a:prstGeom>
          <a:noFill/>
        </p:spPr>
        <p:txBody>
          <a:bodyPr wrap="none" rtlCol="0">
            <a:spAutoFit/>
          </a:bodyPr>
          <a:lstStyle/>
          <a:p>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Raw insulation score</a:t>
            </a:r>
            <a:endParaRPr lang="en-US" dirty="0">
              <a:latin typeface="Times New Roman" panose="02020603050405020304" pitchFamily="18" charset="0"/>
              <a:ea typeface="楷体_GB2312" panose="02010609030101010101" pitchFamily="49" charset="-122"/>
              <a:cs typeface="Times New Roman" panose="02020603050405020304" pitchFamily="18" charset="0"/>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1416" y="1038388"/>
            <a:ext cx="3177156" cy="3161453"/>
          </a:xfrm>
          <a:prstGeom prst="rect">
            <a:avLst/>
          </a:prstGeom>
          <a:effectLst>
            <a:glow rad="63500">
              <a:schemeClr val="accent1">
                <a:satMod val="175000"/>
                <a:alpha val="40000"/>
              </a:schemeClr>
            </a:glow>
          </a:effectLst>
        </p:spPr>
      </p:pic>
      <p:pic>
        <p:nvPicPr>
          <p:cNvPr id="12" name="图片 11"/>
          <p:cNvPicPr>
            <a:picLocks noChangeAspect="1"/>
          </p:cNvPicPr>
          <p:nvPr/>
        </p:nvPicPr>
        <p:blipFill>
          <a:blip r:embed="rId3"/>
          <a:stretch>
            <a:fillRect/>
          </a:stretch>
        </p:blipFill>
        <p:spPr>
          <a:xfrm>
            <a:off x="4731657" y="3669464"/>
            <a:ext cx="3098800" cy="1188074"/>
          </a:xfrm>
          <a:prstGeom prst="rect">
            <a:avLst/>
          </a:prstGeom>
          <a:effectLst>
            <a:glow rad="63500">
              <a:schemeClr val="accent2">
                <a:satMod val="175000"/>
                <a:alpha val="40000"/>
              </a:schemeClr>
            </a:glow>
          </a:effectLst>
        </p:spPr>
      </p:pic>
      <p:sp>
        <p:nvSpPr>
          <p:cNvPr id="15" name="文本框 14"/>
          <p:cNvSpPr txBox="1"/>
          <p:nvPr/>
        </p:nvSpPr>
        <p:spPr>
          <a:xfrm>
            <a:off x="3907552" y="769932"/>
            <a:ext cx="4793762" cy="3000821"/>
          </a:xfrm>
          <a:prstGeom prst="rect">
            <a:avLst/>
          </a:prstGeom>
          <a:noFill/>
        </p:spPr>
        <p:txBody>
          <a:bodyPr wrap="square" rtlCol="0">
            <a:spAutoFit/>
          </a:bodyPr>
          <a:lstStyle/>
          <a:p>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1.</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 获取</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insulation score</a:t>
            </a:r>
          </a:p>
          <a:p>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以</a:t>
            </a:r>
            <a:r>
              <a:rPr lang="en-US" dirty="0">
                <a:latin typeface="Times New Roman" panose="02020603050405020304" pitchFamily="18" charset="0"/>
                <a:ea typeface="楷体_GB2312" panose="02010609030101010101" pitchFamily="49" charset="-122"/>
                <a:cs typeface="Times New Roman" panose="02020603050405020304" pitchFamily="18" charset="0"/>
              </a:rPr>
              <a:t>50</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个</a:t>
            </a:r>
            <a:r>
              <a:rPr lang="en-US" dirty="0">
                <a:latin typeface="Times New Roman" panose="02020603050405020304" pitchFamily="18" charset="0"/>
                <a:ea typeface="楷体_GB2312" panose="02010609030101010101" pitchFamily="49" charset="-122"/>
                <a:cs typeface="Times New Roman" panose="02020603050405020304" pitchFamily="18" charset="0"/>
              </a:rPr>
              <a:t>bins</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为一个</a:t>
            </a:r>
            <a:r>
              <a:rPr lang="en-US" dirty="0">
                <a:latin typeface="Times New Roman" panose="02020603050405020304" pitchFamily="18" charset="0"/>
                <a:ea typeface="楷体_GB2312" panose="02010609030101010101" pitchFamily="49" charset="-122"/>
                <a:cs typeface="Times New Roman" panose="02020603050405020304" pitchFamily="18" charset="0"/>
              </a:rPr>
              <a:t>square</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，沿</a:t>
            </a:r>
            <a:r>
              <a:rPr lang="en-US" dirty="0">
                <a:latin typeface="Times New Roman" panose="02020603050405020304" pitchFamily="18" charset="0"/>
                <a:ea typeface="楷体_GB2312" panose="02010609030101010101" pitchFamily="49" charset="-122"/>
                <a:cs typeface="Times New Roman" panose="02020603050405020304" pitchFamily="18" charset="0"/>
              </a:rPr>
              <a:t>diagonal bin</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s</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滑动，获取</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insulation score vector</a:t>
            </a:r>
          </a:p>
          <a:p>
            <a:endParaRPr lang="en-US" altLang="zh-CN" dirty="0">
              <a:latin typeface="Times New Roman" panose="02020603050405020304" pitchFamily="18" charset="0"/>
              <a:ea typeface="楷体_GB2312" panose="02010609030101010101" pitchFamily="49" charset="-122"/>
              <a:cs typeface="Times New Roman" panose="02020603050405020304" pitchFamily="18" charset="0"/>
            </a:endParaRPr>
          </a:p>
          <a:p>
            <a:endParaRPr lang="en-US" altLang="zh-CN" dirty="0">
              <a:latin typeface="Times New Roman" panose="02020603050405020304" pitchFamily="18" charset="0"/>
              <a:ea typeface="楷体_GB2312" panose="02010609030101010101" pitchFamily="49" charset="-122"/>
              <a:cs typeface="Times New Roman" panose="02020603050405020304" pitchFamily="18" charset="0"/>
            </a:endParaRPr>
          </a:p>
          <a:p>
            <a:endParaRPr lang="en-US" altLang="zh-CN" dirty="0">
              <a:latin typeface="Times New Roman" panose="02020603050405020304" pitchFamily="18" charset="0"/>
              <a:ea typeface="楷体_GB2312" panose="02010609030101010101" pitchFamily="49" charset="-122"/>
              <a:cs typeface="Times New Roman" panose="02020603050405020304" pitchFamily="18" charset="0"/>
            </a:endParaRPr>
          </a:p>
          <a:p>
            <a:endParaRPr lang="en-US" altLang="zh-CN" dirty="0">
              <a:latin typeface="Times New Roman" panose="02020603050405020304" pitchFamily="18" charset="0"/>
              <a:ea typeface="楷体_GB2312" panose="02010609030101010101" pitchFamily="49" charset="-122"/>
              <a:cs typeface="Times New Roman" panose="02020603050405020304" pitchFamily="18" charset="0"/>
            </a:endParaRPr>
          </a:p>
          <a:p>
            <a:endParaRPr lang="en-US" altLang="zh-CN" dirty="0">
              <a:latin typeface="Times New Roman" panose="02020603050405020304" pitchFamily="18" charset="0"/>
              <a:ea typeface="楷体_GB2312" panose="02010609030101010101" pitchFamily="49" charset="-122"/>
              <a:cs typeface="Times New Roman" panose="02020603050405020304" pitchFamily="18" charset="0"/>
            </a:endParaRPr>
          </a:p>
          <a:p>
            <a:endParaRPr lang="en-US" altLang="zh-CN" dirty="0">
              <a:latin typeface="Times New Roman" panose="02020603050405020304" pitchFamily="18" charset="0"/>
              <a:ea typeface="楷体_GB2312" panose="02010609030101010101" pitchFamily="49" charset="-122"/>
              <a:cs typeface="Times New Roman" panose="02020603050405020304" pitchFamily="18" charset="0"/>
            </a:endParaRPr>
          </a:p>
          <a:p>
            <a:endParaRPr lang="en-US" altLang="zh-CN" dirty="0">
              <a:latin typeface="Times New Roman" panose="02020603050405020304" pitchFamily="18" charset="0"/>
              <a:ea typeface="楷体_GB2312" panose="02010609030101010101" pitchFamily="49" charset="-122"/>
              <a:cs typeface="Times New Roman" panose="02020603050405020304" pitchFamily="18" charset="0"/>
            </a:endParaRPr>
          </a:p>
          <a:p>
            <a:endParaRPr lang="en-US" altLang="zh-CN" dirty="0">
              <a:latin typeface="Times New Roman" panose="02020603050405020304" pitchFamily="18" charset="0"/>
              <a:ea typeface="楷体_GB2312" panose="02010609030101010101" pitchFamily="49" charset="-122"/>
              <a:cs typeface="Times New Roman" panose="02020603050405020304" pitchFamily="18" charset="0"/>
            </a:endParaRPr>
          </a:p>
          <a:p>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2. </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过滤</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boundary bins (</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波谷位点</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a:t>
            </a:r>
          </a:p>
          <a:p>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既要考虑凹下去的区域长度</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周期</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，又要考虑到凹下去的程度</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振幅</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a:t>
            </a:r>
          </a:p>
        </p:txBody>
      </p:sp>
      <p:grpSp>
        <p:nvGrpSpPr>
          <p:cNvPr id="13" name="组合 12"/>
          <p:cNvGrpSpPr/>
          <p:nvPr/>
        </p:nvGrpSpPr>
        <p:grpSpPr>
          <a:xfrm>
            <a:off x="3831772" y="1545602"/>
            <a:ext cx="5080000" cy="1255655"/>
            <a:chOff x="3043824" y="744280"/>
            <a:chExt cx="5972586" cy="1389321"/>
          </a:xfrm>
          <a:effectLst>
            <a:glow rad="63500">
              <a:schemeClr val="accent6">
                <a:satMod val="175000"/>
                <a:alpha val="40000"/>
              </a:schemeClr>
            </a:glow>
          </a:effectLst>
        </p:grpSpPr>
        <p:pic>
          <p:nvPicPr>
            <p:cNvPr id="7" name="图片 6"/>
            <p:cNvPicPr>
              <a:picLocks noChangeAspect="1"/>
            </p:cNvPicPr>
            <p:nvPr/>
          </p:nvPicPr>
          <p:blipFill>
            <a:blip r:embed="rId4"/>
            <a:stretch>
              <a:fillRect/>
            </a:stretch>
          </p:blipFill>
          <p:spPr>
            <a:xfrm>
              <a:off x="3043824" y="744280"/>
              <a:ext cx="5972586" cy="1389321"/>
            </a:xfrm>
            <a:prstGeom prst="rect">
              <a:avLst/>
            </a:prstGeom>
          </p:spPr>
        </p:pic>
        <p:pic>
          <p:nvPicPr>
            <p:cNvPr id="9" name="图形 8" descr="光标"/>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3264195" y="1015854"/>
              <a:ext cx="308344" cy="308344"/>
            </a:xfrm>
            <a:prstGeom prst="rect">
              <a:avLst/>
            </a:prstGeom>
          </p:spPr>
        </p:pic>
        <p:pic>
          <p:nvPicPr>
            <p:cNvPr id="10" name="图形 9" descr="光标"/>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7527850" y="1097369"/>
              <a:ext cx="308344" cy="308344"/>
            </a:xfrm>
            <a:prstGeom prst="rect">
              <a:avLst/>
            </a:prstGeom>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75684" y="666307"/>
            <a:ext cx="2099002" cy="30008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D</a:t>
            </a:r>
            <a:r>
              <a:rPr lang="en-US" dirty="0">
                <a:latin typeface="Times New Roman" panose="02020603050405020304" pitchFamily="18" charset="0"/>
                <a:cs typeface="Times New Roman" panose="02020603050405020304" pitchFamily="18" charset="0"/>
              </a:rPr>
              <a:t>elta vector</a:t>
            </a: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1124" y="1185159"/>
            <a:ext cx="3216083" cy="2911920"/>
          </a:xfrm>
          <a:prstGeom prst="rect">
            <a:avLst/>
          </a:prstGeom>
          <a:effectLst>
            <a:glow rad="63500">
              <a:schemeClr val="accent3">
                <a:satMod val="175000"/>
                <a:alpha val="40000"/>
              </a:schemeClr>
            </a:glow>
          </a:effectLst>
        </p:spPr>
      </p:pic>
      <p:sp>
        <p:nvSpPr>
          <p:cNvPr id="8" name="文本框 7"/>
          <p:cNvSpPr txBox="1"/>
          <p:nvPr/>
        </p:nvSpPr>
        <p:spPr>
          <a:xfrm>
            <a:off x="342900" y="110997"/>
            <a:ext cx="4575628" cy="338554"/>
          </a:xfrm>
          <a:prstGeom prst="rect">
            <a:avLst/>
          </a:prstGeom>
          <a:noFill/>
        </p:spPr>
        <p:txBody>
          <a:bodyPr wrap="square">
            <a:spAutoFit/>
          </a:bodyPr>
          <a:lstStyle/>
          <a:p>
            <a:r>
              <a:rPr lang="en-US" altLang="zh-CN" sz="1600" dirty="0">
                <a:latin typeface="Times New Roman" panose="02020603050405020304" pitchFamily="18" charset="0"/>
                <a:ea typeface="楷体_GB2312" panose="02010609030101010101" pitchFamily="49" charset="-122"/>
                <a:cs typeface="Times New Roman" panose="02020603050405020304" pitchFamily="18" charset="0"/>
              </a:rPr>
              <a:t>Principle and optimization of insulation score</a:t>
            </a:r>
            <a:endParaRPr lang="en-US" sz="1600" dirty="0">
              <a:latin typeface="Times New Roman" panose="02020603050405020304" pitchFamily="18" charset="0"/>
              <a:ea typeface="楷体_GB2312" panose="02010609030101010101" pitchFamily="49" charset="-122"/>
              <a:cs typeface="Times New Roman" panose="02020603050405020304" pitchFamily="18" charset="0"/>
            </a:endParaRPr>
          </a:p>
        </p:txBody>
      </p:sp>
      <p:sp>
        <p:nvSpPr>
          <p:cNvPr id="11" name="文本框 10"/>
          <p:cNvSpPr txBox="1"/>
          <p:nvPr/>
        </p:nvSpPr>
        <p:spPr>
          <a:xfrm>
            <a:off x="3815739" y="761662"/>
            <a:ext cx="4988019" cy="4247317"/>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The delta vector is defined as the difference between the amount of insulation change 100 kb to the left of the central bin and 100 kb to the right of the central bin (relative to the central bin) </a:t>
            </a:r>
          </a:p>
          <a:p>
            <a:pPr marL="285750" indent="-285750">
              <a:buFont typeface="Wingdings" panose="05000000000000000000" pitchFamily="2" charset="2"/>
              <a:buChar char="q"/>
            </a:pPr>
            <a:r>
              <a:rPr lang="en-US" altLang="zh-CN" dirty="0">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delta score</a:t>
            </a:r>
            <a:r>
              <a:rPr lang="zh-CN" altLang="en-US" dirty="0">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为</a:t>
            </a:r>
            <a:r>
              <a:rPr lang="en-US" altLang="zh-CN" dirty="0">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0</a:t>
            </a:r>
            <a:r>
              <a:rPr lang="zh-CN" altLang="en-US" dirty="0">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的</a:t>
            </a:r>
            <a:r>
              <a:rPr lang="en-US" altLang="zh-CN" dirty="0">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bins</a:t>
            </a:r>
            <a:r>
              <a:rPr lang="zh-CN" altLang="en-US" dirty="0">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，对应波峰或波谷，再去掉波峰，如下图中红色曲线</a:t>
            </a:r>
            <a:endParaRPr lang="en-US" altLang="zh-CN" dirty="0">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endParaRPr>
          </a:p>
          <a:p>
            <a:pPr marL="285750" indent="-285750">
              <a:buFont typeface="Wingdings" panose="05000000000000000000" pitchFamily="2" charset="2"/>
              <a:buChar char="q"/>
            </a:pPr>
            <a:endParaRPr lang="en-US" dirty="0">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endParaRPr>
          </a:p>
          <a:p>
            <a:pPr marL="285750" indent="-285750">
              <a:buFont typeface="Wingdings" panose="05000000000000000000" pitchFamily="2" charset="2"/>
              <a:buChar char="q"/>
            </a:pPr>
            <a:endParaRPr lang="en-US" dirty="0">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endParaRPr>
          </a:p>
          <a:p>
            <a:pPr marL="285750" indent="-285750">
              <a:buFont typeface="Wingdings" panose="05000000000000000000" pitchFamily="2" charset="2"/>
              <a:buChar char="q"/>
            </a:pPr>
            <a:endParaRPr lang="en-US" dirty="0">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endParaRPr>
          </a:p>
          <a:p>
            <a:pPr marL="285750" indent="-285750">
              <a:buFont typeface="Wingdings" panose="05000000000000000000" pitchFamily="2" charset="2"/>
              <a:buChar char="q"/>
            </a:pPr>
            <a:endParaRPr lang="en-US" dirty="0">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endParaRPr>
          </a:p>
          <a:p>
            <a:pPr marL="285750" indent="-285750">
              <a:buFont typeface="Wingdings" panose="05000000000000000000" pitchFamily="2" charset="2"/>
              <a:buChar char="q"/>
            </a:pPr>
            <a:endParaRPr lang="en-US" dirty="0">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endParaRPr>
          </a:p>
          <a:p>
            <a:endParaRPr lang="en-US" dirty="0">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endParaRP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The boundary strength was defined as the difference in the delta vector between the local maximum to the left and local minimum to the right of the boundary bin.</a:t>
            </a:r>
          </a:p>
          <a:p>
            <a:pPr marL="285750" indent="-285750">
              <a:buFont typeface="Wingdings" panose="05000000000000000000" pitchFamily="2" charset="2"/>
              <a:buChar char="q"/>
            </a:pPr>
            <a:r>
              <a:rPr lang="en-US" dirty="0">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boundary bin</a:t>
            </a:r>
            <a:r>
              <a:rPr lang="zh-CN" altLang="en-US" dirty="0">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前后一定范围内，波的变化程度</a:t>
            </a: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All boundaries with a boundary strength&lt;0.1 were removed. </a:t>
            </a:r>
          </a:p>
          <a:p>
            <a:pPr marL="285750" indent="-285750">
              <a:buFont typeface="Wingdings" panose="05000000000000000000" pitchFamily="2" charset="2"/>
              <a:buChar char="q"/>
            </a:pPr>
            <a:r>
              <a:rPr lang="zh-CN" altLang="en-US" dirty="0">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去掉的是前后</a:t>
            </a:r>
            <a:r>
              <a:rPr lang="en-US" dirty="0" err="1">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100kb</a:t>
            </a:r>
            <a:r>
              <a:rPr lang="zh-CN" altLang="en-US" dirty="0">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变化不大的</a:t>
            </a:r>
            <a:r>
              <a:rPr lang="en-US" altLang="zh-CN" dirty="0">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boundary </a:t>
            </a:r>
            <a:r>
              <a:rPr lang="en-US" dirty="0">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bins</a:t>
            </a:r>
            <a:r>
              <a:rPr lang="zh-CN" altLang="en-US" dirty="0">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，也即波形不够尖锐的。去掉的这些</a:t>
            </a:r>
            <a:r>
              <a:rPr lang="en-US" dirty="0">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bins</a:t>
            </a:r>
            <a:r>
              <a:rPr lang="zh-CN" altLang="en-US" dirty="0">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要么太平缓，要么波周期太短</a:t>
            </a:r>
            <a:endParaRPr lang="en-US" dirty="0">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endParaRPr>
          </a:p>
        </p:txBody>
      </p:sp>
      <p:pic>
        <p:nvPicPr>
          <p:cNvPr id="15" name="图片 14"/>
          <p:cNvPicPr>
            <a:picLocks noChangeAspect="1"/>
          </p:cNvPicPr>
          <p:nvPr/>
        </p:nvPicPr>
        <p:blipFill>
          <a:blip r:embed="rId3"/>
          <a:stretch>
            <a:fillRect/>
          </a:stretch>
        </p:blipFill>
        <p:spPr>
          <a:xfrm>
            <a:off x="3534061" y="1942552"/>
            <a:ext cx="5080000" cy="1255655"/>
          </a:xfrm>
          <a:prstGeom prst="rect">
            <a:avLst/>
          </a:prstGeom>
          <a:effectLst>
            <a:glow rad="63500">
              <a:schemeClr val="accent3">
                <a:satMod val="175000"/>
                <a:alpha val="40000"/>
              </a:schemeClr>
            </a:glo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69358" y="609600"/>
            <a:ext cx="3739101" cy="300082"/>
          </a:xfrm>
          <a:prstGeom prst="rect">
            <a:avLst/>
          </a:prstGeom>
          <a:noFill/>
        </p:spPr>
        <p:txBody>
          <a:bodyPr wrap="none" rtlCol="0">
            <a:spAutoFit/>
          </a:bodyPr>
          <a:lstStyle/>
          <a:p>
            <a:r>
              <a:rPr lang="en-US" altLang="zh-CN" dirty="0" err="1">
                <a:latin typeface="Times New Roman" panose="02020603050405020304" pitchFamily="18" charset="0"/>
                <a:ea typeface="楷体_GB2312" panose="02010609030101010101" pitchFamily="49" charset="-122"/>
                <a:cs typeface="Times New Roman" panose="02020603050405020304" pitchFamily="18" charset="0"/>
              </a:rPr>
              <a:t>hicexplorer</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 </a:t>
            </a:r>
            <a:r>
              <a:rPr lang="en-US" altLang="zh-CN" dirty="0" err="1">
                <a:latin typeface="Times New Roman" panose="02020603050405020304" pitchFamily="18" charset="0"/>
                <a:ea typeface="楷体_GB2312" panose="02010609030101010101" pitchFamily="49" charset="-122"/>
                <a:cs typeface="Times New Roman" panose="02020603050405020304" pitchFamily="18" charset="0"/>
              </a:rPr>
              <a:t>hicFindTADs</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中</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insulation score</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的改进</a:t>
            </a:r>
            <a:endParaRPr lang="en-US" dirty="0">
              <a:latin typeface="Times New Roman" panose="02020603050405020304" pitchFamily="18" charset="0"/>
              <a:ea typeface="楷体_GB2312" panose="02010609030101010101" pitchFamily="49" charset="-122"/>
              <a:cs typeface="Times New Roman" panose="02020603050405020304" pitchFamily="18" charset="0"/>
            </a:endParaRPr>
          </a:p>
        </p:txBody>
      </p:sp>
      <p:pic>
        <p:nvPicPr>
          <p:cNvPr id="2" name="图片 1"/>
          <p:cNvPicPr>
            <a:picLocks noChangeAspect="1"/>
          </p:cNvPicPr>
          <p:nvPr/>
        </p:nvPicPr>
        <p:blipFill rotWithShape="1">
          <a:blip r:embed="rId2"/>
          <a:srcRect t="16558"/>
          <a:stretch>
            <a:fillRect/>
          </a:stretch>
        </p:blipFill>
        <p:spPr>
          <a:xfrm>
            <a:off x="0" y="1227589"/>
            <a:ext cx="4116750" cy="1356492"/>
          </a:xfrm>
          <a:prstGeom prst="rect">
            <a:avLst/>
          </a:prstGeom>
        </p:spPr>
      </p:pic>
      <p:pic>
        <p:nvPicPr>
          <p:cNvPr id="5" name="图片 4"/>
          <p:cNvPicPr>
            <a:picLocks noChangeAspect="1"/>
          </p:cNvPicPr>
          <p:nvPr/>
        </p:nvPicPr>
        <p:blipFill>
          <a:blip r:embed="rId3"/>
          <a:stretch>
            <a:fillRect/>
          </a:stretch>
        </p:blipFill>
        <p:spPr>
          <a:xfrm>
            <a:off x="324516" y="2640862"/>
            <a:ext cx="3768681" cy="1325297"/>
          </a:xfrm>
          <a:prstGeom prst="rect">
            <a:avLst/>
          </a:prstGeom>
        </p:spPr>
      </p:pic>
      <p:sp>
        <p:nvSpPr>
          <p:cNvPr id="6" name="文本框 5"/>
          <p:cNvSpPr txBox="1"/>
          <p:nvPr/>
        </p:nvSpPr>
        <p:spPr>
          <a:xfrm>
            <a:off x="287803" y="4088847"/>
            <a:ext cx="3718308" cy="600164"/>
          </a:xfrm>
          <a:prstGeom prst="rect">
            <a:avLst/>
          </a:prstGeom>
        </p:spPr>
        <p:txBody>
          <a:bodyPr wrap="square">
            <a:spAutoFit/>
          </a:bodyPr>
          <a:lstStyle>
            <a:defPPr>
              <a:defRPr lang="zh-CN"/>
            </a:defPPr>
            <a:lvl1pPr>
              <a:defRPr sz="1400" b="1"/>
            </a:lvl1pPr>
          </a:lstStyle>
          <a:p>
            <a:r>
              <a:rPr lang="en-US" altLang="zh-CN" sz="1100" b="0" dirty="0">
                <a:latin typeface="Times New Roman" panose="02020603050405020304" pitchFamily="18" charset="0"/>
                <a:cs typeface="Times New Roman" panose="02020603050405020304" pitchFamily="18" charset="0"/>
              </a:rPr>
              <a:t>High-Affinity Sites Form an Interaction Network to Facilitate Spreading of the MSL Complex across the X Chromosome in Drosophila. Fidel Ramírez et. al. Mol Cell. 2015 </a:t>
            </a:r>
            <a:endParaRPr lang="zh-CN" altLang="en-US" sz="1100" b="0"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4681362" y="4329714"/>
            <a:ext cx="4051513" cy="430887"/>
          </a:xfrm>
          <a:prstGeom prst="rect">
            <a:avLst/>
          </a:prstGeom>
        </p:spPr>
        <p:txBody>
          <a:bodyPr wrap="square">
            <a:spAutoFit/>
          </a:bodyPr>
          <a:lstStyle>
            <a:defPPr>
              <a:defRPr lang="zh-CN"/>
            </a:defPPr>
            <a:lvl1pPr>
              <a:defRPr sz="1400" b="1"/>
            </a:lvl1pPr>
          </a:lstStyle>
          <a:p>
            <a:r>
              <a:rPr lang="en-US" altLang="zh-CN" sz="1100" b="0" dirty="0">
                <a:latin typeface="Times New Roman" panose="02020603050405020304" pitchFamily="18" charset="0"/>
                <a:cs typeface="Times New Roman" panose="02020603050405020304" pitchFamily="18" charset="0"/>
              </a:rPr>
              <a:t>High-resolution TADs reveal DNA sequences underlying genome organization in flies. Fidel Ramírez et. al.</a:t>
            </a:r>
            <a:r>
              <a:rPr lang="zh-CN" altLang="en-US" sz="1100" b="0" dirty="0">
                <a:latin typeface="Times New Roman" panose="02020603050405020304" pitchFamily="18" charset="0"/>
                <a:cs typeface="Times New Roman" panose="02020603050405020304" pitchFamily="18" charset="0"/>
              </a:rPr>
              <a:t> </a:t>
            </a:r>
            <a:r>
              <a:rPr lang="en-US" altLang="zh-CN" sz="1100" b="0" dirty="0">
                <a:latin typeface="Times New Roman" panose="02020603050405020304" pitchFamily="18" charset="0"/>
                <a:cs typeface="Times New Roman" panose="02020603050405020304" pitchFamily="18" charset="0"/>
              </a:rPr>
              <a:t>Nat </a:t>
            </a:r>
            <a:r>
              <a:rPr lang="en-US" altLang="zh-CN" sz="1100" b="0" dirty="0" err="1">
                <a:latin typeface="Times New Roman" panose="02020603050405020304" pitchFamily="18" charset="0"/>
                <a:cs typeface="Times New Roman" panose="02020603050405020304" pitchFamily="18" charset="0"/>
              </a:rPr>
              <a:t>Commun</a:t>
            </a:r>
            <a:r>
              <a:rPr lang="en-US" altLang="zh-CN" sz="1100" b="0" dirty="0">
                <a:latin typeface="Times New Roman" panose="02020603050405020304" pitchFamily="18" charset="0"/>
                <a:cs typeface="Times New Roman" panose="02020603050405020304" pitchFamily="18" charset="0"/>
              </a:rPr>
              <a:t>. 2018</a:t>
            </a:r>
            <a:endParaRPr lang="zh-CN" altLang="en-US" sz="1100" b="0" dirty="0">
              <a:latin typeface="Times New Roman" panose="02020603050405020304" pitchFamily="18" charset="0"/>
              <a:cs typeface="Times New Roman" panose="02020603050405020304" pitchFamily="18" charset="0"/>
            </a:endParaRPr>
          </a:p>
        </p:txBody>
      </p:sp>
      <p:sp>
        <p:nvSpPr>
          <p:cNvPr id="9" name="箭头: 右 8"/>
          <p:cNvSpPr/>
          <p:nvPr/>
        </p:nvSpPr>
        <p:spPr>
          <a:xfrm>
            <a:off x="3877339" y="2140690"/>
            <a:ext cx="1056167" cy="744279"/>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i="0" dirty="0">
                <a:solidFill>
                  <a:srgbClr val="000000"/>
                </a:solidFill>
                <a:effectLst/>
                <a:latin typeface="Times New Roman" panose="02020603050405020304" pitchFamily="18" charset="0"/>
                <a:cs typeface="Times New Roman" panose="02020603050405020304" pitchFamily="18" charset="0"/>
              </a:rPr>
              <a:t>improved</a:t>
            </a:r>
            <a:endParaRPr lang="en-US" sz="1400" dirty="0"/>
          </a:p>
        </p:txBody>
      </p:sp>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00806" y="661784"/>
            <a:ext cx="3632068" cy="2837201"/>
          </a:xfrm>
          <a:prstGeom prst="rect">
            <a:avLst/>
          </a:prstGeom>
        </p:spPr>
      </p:pic>
      <p:sp>
        <p:nvSpPr>
          <p:cNvPr id="12" name="文本框 11"/>
          <p:cNvSpPr txBox="1"/>
          <p:nvPr/>
        </p:nvSpPr>
        <p:spPr>
          <a:xfrm>
            <a:off x="3912782" y="1190846"/>
            <a:ext cx="1348446" cy="923330"/>
          </a:xfrm>
          <a:prstGeom prst="rect">
            <a:avLst/>
          </a:prstGeom>
          <a:noFill/>
        </p:spPr>
        <p:txBody>
          <a:bodyPr wrap="none" rtlCol="0">
            <a:spAutoFit/>
          </a:bodyPr>
          <a:lstStyle/>
          <a:p>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z-score</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也是</a:t>
            </a:r>
            <a:endParaRPr lang="en-US" altLang="zh-CN" dirty="0">
              <a:latin typeface="Times New Roman" panose="02020603050405020304" pitchFamily="18" charset="0"/>
              <a:ea typeface="楷体_GB2312" panose="02010609030101010101" pitchFamily="49" charset="-122"/>
              <a:cs typeface="Times New Roman" panose="02020603050405020304" pitchFamily="18" charset="0"/>
            </a:endParaRPr>
          </a:p>
          <a:p>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基于互作矩阵</a:t>
            </a:r>
            <a:endParaRPr lang="en-US" altLang="zh-CN" dirty="0">
              <a:latin typeface="Times New Roman" panose="02020603050405020304" pitchFamily="18" charset="0"/>
              <a:ea typeface="楷体_GB2312" panose="02010609030101010101" pitchFamily="49" charset="-122"/>
              <a:cs typeface="Times New Roman" panose="02020603050405020304" pitchFamily="18" charset="0"/>
            </a:endParaRPr>
          </a:p>
          <a:p>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做变换，可以</a:t>
            </a:r>
            <a:endParaRPr lang="en-US" altLang="zh-CN" dirty="0">
              <a:latin typeface="Times New Roman" panose="02020603050405020304" pitchFamily="18" charset="0"/>
              <a:ea typeface="楷体_GB2312" panose="02010609030101010101" pitchFamily="49" charset="-122"/>
              <a:cs typeface="Times New Roman" panose="02020603050405020304" pitchFamily="18" charset="0"/>
            </a:endParaRPr>
          </a:p>
          <a:p>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类比于</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O/E</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矩阵</a:t>
            </a:r>
            <a:endParaRPr lang="en-US" altLang="zh-CN" dirty="0">
              <a:latin typeface="Times New Roman" panose="02020603050405020304" pitchFamily="18" charset="0"/>
              <a:ea typeface="楷体_GB2312" panose="02010609030101010101" pitchFamily="49" charset="-122"/>
              <a:cs typeface="Times New Roman" panose="02020603050405020304" pitchFamily="18" charset="0"/>
            </a:endParaRPr>
          </a:p>
        </p:txBody>
      </p:sp>
      <p:sp>
        <p:nvSpPr>
          <p:cNvPr id="13" name="文本框 12"/>
          <p:cNvSpPr txBox="1"/>
          <p:nvPr/>
        </p:nvSpPr>
        <p:spPr>
          <a:xfrm>
            <a:off x="4658918" y="3365627"/>
            <a:ext cx="4102312"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TAD-separation score at bin (</a:t>
            </a:r>
            <a:r>
              <a:rPr lang="en-US" i="1" dirty="0">
                <a:latin typeface="Times New Roman" panose="02020603050405020304" pitchFamily="18" charset="0"/>
                <a:cs typeface="Times New Roman" panose="02020603050405020304" pitchFamily="18" charset="0"/>
              </a:rPr>
              <a:t>​l</a:t>
            </a:r>
            <a:r>
              <a:rPr lang="en-US" dirty="0">
                <a:latin typeface="Times New Roman" panose="02020603050405020304" pitchFamily="18" charset="0"/>
                <a:cs typeface="Times New Roman" panose="02020603050405020304" pitchFamily="18" charset="0"/>
              </a:rPr>
              <a:t>​) corresponds to the</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mean values of the z-scores inside the ‘</a:t>
            </a:r>
            <a:r>
              <a:rPr lang="en-US" dirty="0">
                <a:solidFill>
                  <a:srgbClr val="FF0000"/>
                </a:solidFill>
                <a:latin typeface="Times New Roman" panose="02020603050405020304" pitchFamily="18" charset="0"/>
                <a:cs typeface="Times New Roman" panose="02020603050405020304" pitchFamily="18" charset="0"/>
              </a:rPr>
              <a:t>diamond</a:t>
            </a:r>
            <a:r>
              <a:rPr lang="en-US" dirty="0">
                <a:latin typeface="Times New Roman" panose="02020603050405020304" pitchFamily="18" charset="0"/>
                <a:cs typeface="Times New Roman" panose="02020603050405020304" pitchFamily="18" charset="0"/>
              </a:rPr>
              <a:t>’, which correspond to the contacts between a region of width ​</a:t>
            </a:r>
            <a:r>
              <a:rPr lang="en-US" i="1" dirty="0">
                <a:latin typeface="Times New Roman" panose="02020603050405020304" pitchFamily="18" charset="0"/>
                <a:cs typeface="Times New Roman" panose="02020603050405020304" pitchFamily="18" charset="0"/>
              </a:rPr>
              <a:t>w</a:t>
            </a:r>
            <a:r>
              <a:rPr lang="en-US" dirty="0">
                <a:latin typeface="Times New Roman" panose="02020603050405020304" pitchFamily="18" charset="0"/>
                <a:cs typeface="Times New Roman" panose="02020603050405020304" pitchFamily="18" charset="0"/>
              </a:rPr>
              <a:t> on left and on right. </a:t>
            </a:r>
          </a:p>
        </p:txBody>
      </p:sp>
      <p:sp>
        <p:nvSpPr>
          <p:cNvPr id="14" name="文本框 13"/>
          <p:cNvSpPr txBox="1"/>
          <p:nvPr/>
        </p:nvSpPr>
        <p:spPr>
          <a:xfrm>
            <a:off x="342900" y="110997"/>
            <a:ext cx="4575628" cy="338554"/>
          </a:xfrm>
          <a:prstGeom prst="rect">
            <a:avLst/>
          </a:prstGeom>
          <a:noFill/>
        </p:spPr>
        <p:txBody>
          <a:bodyPr wrap="square">
            <a:spAutoFit/>
          </a:bodyPr>
          <a:lstStyle/>
          <a:p>
            <a:r>
              <a:rPr lang="en-US" altLang="zh-CN" sz="1600" dirty="0">
                <a:latin typeface="Times New Roman" panose="02020603050405020304" pitchFamily="18" charset="0"/>
                <a:ea typeface="楷体_GB2312" panose="02010609030101010101" pitchFamily="49" charset="-122"/>
                <a:cs typeface="Times New Roman" panose="02020603050405020304" pitchFamily="18" charset="0"/>
              </a:rPr>
              <a:t>Principle and optimization of insulation score</a:t>
            </a:r>
            <a:endParaRPr lang="en-US" sz="1600" dirty="0">
              <a:latin typeface="Times New Roman" panose="02020603050405020304" pitchFamily="18" charset="0"/>
              <a:ea typeface="楷体_GB2312" panose="02010609030101010101" pitchFamily="49" charset="-122"/>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060164" y="1008743"/>
            <a:ext cx="3977622" cy="3940629"/>
          </a:xfrm>
          <a:prstGeom prst="rect">
            <a:avLst/>
          </a:prstGeom>
        </p:spPr>
      </p:pic>
      <p:sp>
        <p:nvSpPr>
          <p:cNvPr id="4" name="文本框 3"/>
          <p:cNvSpPr txBox="1"/>
          <p:nvPr/>
        </p:nvSpPr>
        <p:spPr>
          <a:xfrm>
            <a:off x="342900" y="110997"/>
            <a:ext cx="4575628" cy="338554"/>
          </a:xfrm>
          <a:prstGeom prst="rect">
            <a:avLst/>
          </a:prstGeom>
          <a:noFill/>
        </p:spPr>
        <p:txBody>
          <a:bodyPr wrap="square">
            <a:spAutoFit/>
          </a:bodyPr>
          <a:lstStyle/>
          <a:p>
            <a:r>
              <a:rPr lang="en-US" altLang="zh-CN" sz="1600" dirty="0">
                <a:latin typeface="Times New Roman" panose="02020603050405020304" pitchFamily="18" charset="0"/>
                <a:ea typeface="楷体_GB2312" panose="02010609030101010101" pitchFamily="49" charset="-122"/>
                <a:cs typeface="Times New Roman" panose="02020603050405020304" pitchFamily="18" charset="0"/>
              </a:rPr>
              <a:t>Principle and optimization of insulation score</a:t>
            </a:r>
            <a:endParaRPr lang="en-US" sz="1600" dirty="0">
              <a:latin typeface="Times New Roman" panose="02020603050405020304" pitchFamily="18" charset="0"/>
              <a:ea typeface="楷体_GB2312" panose="02010609030101010101" pitchFamily="49" charset="-122"/>
              <a:cs typeface="Times New Roman" panose="02020603050405020304" pitchFamily="18" charset="0"/>
            </a:endParaRPr>
          </a:p>
        </p:txBody>
      </p:sp>
      <p:sp>
        <p:nvSpPr>
          <p:cNvPr id="6" name="文本框 5"/>
          <p:cNvSpPr txBox="1"/>
          <p:nvPr/>
        </p:nvSpPr>
        <p:spPr>
          <a:xfrm>
            <a:off x="671961" y="3747199"/>
            <a:ext cx="4560439" cy="715581"/>
          </a:xfrm>
          <a:prstGeom prst="rect">
            <a:avLst/>
          </a:prstGeom>
          <a:noFill/>
        </p:spPr>
        <p:txBody>
          <a:bodyPr wrap="square">
            <a:spAutoFit/>
          </a:bodyPr>
          <a:lstStyle/>
          <a:p>
            <a:r>
              <a:rPr lang="en-US" dirty="0" err="1">
                <a:latin typeface="Times New Roman" panose="02020603050405020304" pitchFamily="18" charset="0"/>
                <a:cs typeface="Times New Roman" panose="02020603050405020304" pitchFamily="18" charset="0"/>
              </a:rPr>
              <a:t>A</a:t>
            </a:r>
            <a:r>
              <a:rPr lang="en-US" i="1" baseline="-25000" dirty="0" err="1">
                <a:latin typeface="Times New Roman" panose="02020603050405020304" pitchFamily="18" charset="0"/>
                <a:cs typeface="Times New Roman" panose="02020603050405020304" pitchFamily="18" charset="0"/>
              </a:rPr>
              <a:t>i,i+d</a:t>
            </a:r>
            <a:r>
              <a:rPr lang="en-US" i="1" baseline="-25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will be strong positive / negative if either one of </a:t>
            </a:r>
            <a:r>
              <a:rPr lang="en-US" dirty="0" err="1">
                <a:latin typeface="Times New Roman" panose="02020603050405020304" pitchFamily="18" charset="0"/>
                <a:cs typeface="Times New Roman" panose="02020603050405020304" pitchFamily="18" charset="0"/>
              </a:rPr>
              <a:t>i,i</a:t>
            </a:r>
            <a:r>
              <a:rPr lang="en-US" dirty="0">
                <a:latin typeface="Times New Roman" panose="02020603050405020304" pitchFamily="18" charset="0"/>
                <a:cs typeface="Times New Roman" panose="02020603050405020304" pitchFamily="18" charset="0"/>
              </a:rPr>
              <a:t>-d or </a:t>
            </a:r>
            <a:r>
              <a:rPr lang="en-US" dirty="0" err="1">
                <a:latin typeface="Times New Roman" panose="02020603050405020304" pitchFamily="18" charset="0"/>
                <a:cs typeface="Times New Roman" panose="02020603050405020304" pitchFamily="18" charset="0"/>
              </a:rPr>
              <a:t>i,i+d</a:t>
            </a:r>
            <a:r>
              <a:rPr lang="en-US" dirty="0">
                <a:latin typeface="Times New Roman" panose="02020603050405020304" pitchFamily="18" charset="0"/>
                <a:cs typeface="Times New Roman" panose="02020603050405020304" pitchFamily="18" charset="0"/>
              </a:rPr>
              <a:t> is inside the domain and one another is not, but </a:t>
            </a:r>
            <a:r>
              <a:rPr lang="en-US" dirty="0" err="1">
                <a:latin typeface="Times New Roman" panose="02020603050405020304" pitchFamily="18" charset="0"/>
                <a:cs typeface="Times New Roman" panose="02020603050405020304" pitchFamily="18" charset="0"/>
              </a:rPr>
              <a:t>A</a:t>
            </a:r>
            <a:r>
              <a:rPr lang="en-US" i="1" baseline="-25000" dirty="0" err="1">
                <a:latin typeface="Times New Roman" panose="02020603050405020304" pitchFamily="18" charset="0"/>
                <a:cs typeface="Times New Roman" panose="02020603050405020304" pitchFamily="18" charset="0"/>
              </a:rPr>
              <a:t>i,i+d</a:t>
            </a:r>
            <a:r>
              <a:rPr lang="en-US" i="1" baseline="-25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will be close to zero if both loci are inside or outside the domain.</a:t>
            </a:r>
            <a:endParaRPr lang="en-US" dirty="0"/>
          </a:p>
        </p:txBody>
      </p:sp>
      <p:pic>
        <p:nvPicPr>
          <p:cNvPr id="7" name="图片 6"/>
          <p:cNvPicPr>
            <a:picLocks noChangeAspect="1"/>
          </p:cNvPicPr>
          <p:nvPr/>
        </p:nvPicPr>
        <p:blipFill>
          <a:blip r:embed="rId3"/>
          <a:stretch>
            <a:fillRect/>
          </a:stretch>
        </p:blipFill>
        <p:spPr>
          <a:xfrm>
            <a:off x="374897" y="973131"/>
            <a:ext cx="4835465" cy="2698984"/>
          </a:xfrm>
          <a:prstGeom prst="rect">
            <a:avLst/>
          </a:prstGeom>
        </p:spPr>
      </p:pic>
      <p:pic>
        <p:nvPicPr>
          <p:cNvPr id="9" name="图片 8"/>
          <p:cNvPicPr>
            <a:picLocks noChangeAspect="1"/>
          </p:cNvPicPr>
          <p:nvPr/>
        </p:nvPicPr>
        <p:blipFill>
          <a:blip r:embed="rId4"/>
          <a:stretch>
            <a:fillRect/>
          </a:stretch>
        </p:blipFill>
        <p:spPr>
          <a:xfrm>
            <a:off x="2938404" y="938782"/>
            <a:ext cx="4152900" cy="333375"/>
          </a:xfrm>
          <a:prstGeom prst="rect">
            <a:avLst/>
          </a:prstGeom>
          <a:effectLst>
            <a:glow rad="63500">
              <a:schemeClr val="accent2">
                <a:satMod val="175000"/>
                <a:alpha val="40000"/>
              </a:schemeClr>
            </a:glow>
          </a:effectLst>
        </p:spPr>
      </p:pic>
      <p:sp>
        <p:nvSpPr>
          <p:cNvPr id="10" name="文本框 9"/>
          <p:cNvSpPr txBox="1"/>
          <p:nvPr/>
        </p:nvSpPr>
        <p:spPr>
          <a:xfrm>
            <a:off x="6274505" y="-14514"/>
            <a:ext cx="2683748" cy="669414"/>
          </a:xfrm>
          <a:prstGeom prst="rect">
            <a:avLst/>
          </a:prstGeom>
          <a:noFill/>
        </p:spPr>
        <p:txBody>
          <a:bodyPr wrap="none" rtlCol="0">
            <a:spAutoFit/>
          </a:bodyPr>
          <a:lstStyle/>
          <a:p>
            <a:r>
              <a:rPr lang="en-US" sz="1200" dirty="0" err="1">
                <a:latin typeface="Times New Roman" panose="02020603050405020304" pitchFamily="18" charset="0"/>
                <a:cs typeface="Times New Roman" panose="02020603050405020304" pitchFamily="18" charset="0"/>
              </a:rPr>
              <a:t>Suhas</a:t>
            </a:r>
            <a:r>
              <a:rPr lang="en-US" sz="1200" dirty="0">
                <a:latin typeface="Times New Roman" panose="02020603050405020304" pitchFamily="18" charset="0"/>
                <a:cs typeface="Times New Roman" panose="02020603050405020304" pitchFamily="18" charset="0"/>
              </a:rPr>
              <a:t> S.P. Rao, 2014</a:t>
            </a:r>
            <a:r>
              <a:rPr lang="zh-CN" altLang="en-US" sz="1200" dirty="0">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Cell</a:t>
            </a:r>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Anders S. Hansen, 2019. Molecular Cell</a:t>
            </a:r>
          </a:p>
          <a:p>
            <a:r>
              <a:rPr lang="en-US" sz="1200" dirty="0">
                <a:latin typeface="Times New Roman" panose="02020603050405020304" pitchFamily="18" charset="0"/>
                <a:cs typeface="Times New Roman" panose="02020603050405020304" pitchFamily="18" charset="0"/>
              </a:rPr>
              <a:t>Bryan R. Lajoie, 2014. Methods </a:t>
            </a:r>
          </a:p>
        </p:txBody>
      </p:sp>
      <p:sp>
        <p:nvSpPr>
          <p:cNvPr id="13" name="TextBox 3"/>
          <p:cNvSpPr txBox="1">
            <a:spLocks noChangeArrowheads="1"/>
          </p:cNvSpPr>
          <p:nvPr/>
        </p:nvSpPr>
        <p:spPr bwMode="auto">
          <a:xfrm>
            <a:off x="5646615" y="2962612"/>
            <a:ext cx="2813861" cy="1611018"/>
          </a:xfrm>
          <a:prstGeom prst="rect">
            <a:avLst/>
          </a:prstGeom>
          <a:solidFill>
            <a:schemeClr val="bg1"/>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b="1" dirty="0">
                <a:latin typeface="Times New Roman" panose="02020603050405020304" pitchFamily="18" charset="0"/>
                <a:ea typeface="楷体_GB2312" panose="02010609030101010101" pitchFamily="49" charset="-122"/>
                <a:cs typeface="Times New Roman" panose="02020603050405020304" pitchFamily="18" charset="0"/>
              </a:rPr>
              <a:t>Directionality index</a:t>
            </a:r>
            <a:r>
              <a:rPr lang="zh-CN" altLang="en-US" b="1" dirty="0">
                <a:latin typeface="Times New Roman" panose="02020603050405020304" pitchFamily="18" charset="0"/>
                <a:ea typeface="楷体_GB2312" panose="02010609030101010101" pitchFamily="49" charset="-122"/>
                <a:cs typeface="Times New Roman" panose="02020603050405020304" pitchFamily="18" charset="0"/>
              </a:rPr>
              <a:t>：顺着染色体滑动，</a:t>
            </a:r>
            <a:r>
              <a:rPr lang="en-US" altLang="zh-CN" b="1" dirty="0">
                <a:latin typeface="Times New Roman" panose="02020603050405020304" pitchFamily="18" charset="0"/>
                <a:ea typeface="楷体_GB2312" panose="02010609030101010101" pitchFamily="49" charset="-122"/>
                <a:cs typeface="Times New Roman" panose="02020603050405020304" pitchFamily="18" charset="0"/>
              </a:rPr>
              <a:t>TAD</a:t>
            </a:r>
            <a:r>
              <a:rPr lang="zh-CN" altLang="en-US" b="1" dirty="0">
                <a:latin typeface="Times New Roman" panose="02020603050405020304" pitchFamily="18" charset="0"/>
                <a:ea typeface="楷体_GB2312" panose="02010609030101010101" pitchFamily="49" charset="-122"/>
                <a:cs typeface="Times New Roman" panose="02020603050405020304" pitchFamily="18" charset="0"/>
              </a:rPr>
              <a:t>边界为其位点从倾向于与其上游互作转为与其下游互作。</a:t>
            </a:r>
          </a:p>
          <a:p>
            <a:pPr>
              <a:lnSpc>
                <a:spcPct val="150000"/>
              </a:lnSpc>
            </a:pPr>
            <a:r>
              <a:rPr lang="en-US" altLang="zh-CN" b="1" dirty="0">
                <a:latin typeface="Times New Roman" panose="02020603050405020304" pitchFamily="18" charset="0"/>
                <a:ea typeface="楷体_GB2312" panose="02010609030101010101" pitchFamily="49" charset="-122"/>
                <a:cs typeface="Times New Roman" panose="02020603050405020304" pitchFamily="18" charset="0"/>
              </a:rPr>
              <a:t>Insulation score</a:t>
            </a:r>
            <a:r>
              <a:rPr lang="zh-CN" altLang="en-US" b="1" dirty="0">
                <a:latin typeface="Times New Roman" panose="02020603050405020304" pitchFamily="18" charset="0"/>
                <a:ea typeface="楷体_GB2312" panose="02010609030101010101" pitchFamily="49" charset="-122"/>
                <a:cs typeface="Times New Roman" panose="02020603050405020304" pitchFamily="18" charset="0"/>
              </a:rPr>
              <a:t>：</a:t>
            </a:r>
            <a:r>
              <a:rPr lang="en-US" altLang="zh-CN" b="1" dirty="0">
                <a:latin typeface="Times New Roman" panose="02020603050405020304" pitchFamily="18" charset="0"/>
                <a:ea typeface="楷体_GB2312" panose="02010609030101010101" pitchFamily="49" charset="-122"/>
                <a:cs typeface="Times New Roman" panose="02020603050405020304" pitchFamily="18" charset="0"/>
              </a:rPr>
              <a:t>TAD</a:t>
            </a:r>
            <a:r>
              <a:rPr lang="zh-CN" altLang="en-US" b="1" dirty="0">
                <a:latin typeface="Times New Roman" panose="02020603050405020304" pitchFamily="18" charset="0"/>
                <a:ea typeface="楷体_GB2312" panose="02010609030101010101" pitchFamily="49" charset="-122"/>
                <a:cs typeface="Times New Roman" panose="02020603050405020304" pitchFamily="18" charset="0"/>
              </a:rPr>
              <a:t>边界处的局部总互作相对较低。</a:t>
            </a:r>
          </a:p>
        </p:txBody>
      </p:sp>
      <p:grpSp>
        <p:nvGrpSpPr>
          <p:cNvPr id="5" name="组合 4"/>
          <p:cNvGrpSpPr/>
          <p:nvPr/>
        </p:nvGrpSpPr>
        <p:grpSpPr>
          <a:xfrm>
            <a:off x="1616149" y="2083981"/>
            <a:ext cx="272902" cy="272903"/>
            <a:chOff x="1637414" y="2154865"/>
            <a:chExt cx="272902" cy="272903"/>
          </a:xfrm>
        </p:grpSpPr>
        <p:sp>
          <p:nvSpPr>
            <p:cNvPr id="2" name="矩形 1"/>
            <p:cNvSpPr/>
            <p:nvPr/>
          </p:nvSpPr>
          <p:spPr>
            <a:xfrm>
              <a:off x="1637414" y="2154865"/>
              <a:ext cx="191386" cy="191386"/>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矩形 2"/>
            <p:cNvSpPr/>
            <p:nvPr/>
          </p:nvSpPr>
          <p:spPr>
            <a:xfrm>
              <a:off x="1718930" y="2236382"/>
              <a:ext cx="191386" cy="191386"/>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组合 7"/>
          <p:cNvGrpSpPr/>
          <p:nvPr/>
        </p:nvGrpSpPr>
        <p:grpSpPr>
          <a:xfrm>
            <a:off x="1981200" y="2470297"/>
            <a:ext cx="272902" cy="272903"/>
            <a:chOff x="1637414" y="2154865"/>
            <a:chExt cx="272902" cy="272903"/>
          </a:xfrm>
        </p:grpSpPr>
        <p:sp>
          <p:nvSpPr>
            <p:cNvPr id="12" name="矩形 11"/>
            <p:cNvSpPr/>
            <p:nvPr/>
          </p:nvSpPr>
          <p:spPr>
            <a:xfrm>
              <a:off x="1637414" y="2154865"/>
              <a:ext cx="191386" cy="191386"/>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13"/>
            <p:cNvSpPr/>
            <p:nvPr/>
          </p:nvSpPr>
          <p:spPr>
            <a:xfrm>
              <a:off x="1718930" y="2236382"/>
              <a:ext cx="191386" cy="191386"/>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直接箭头连接符 15"/>
          <p:cNvCxnSpPr/>
          <p:nvPr/>
        </p:nvCxnSpPr>
        <p:spPr>
          <a:xfrm>
            <a:off x="1899684" y="2339163"/>
            <a:ext cx="99237" cy="113414"/>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srcRect t="2011"/>
          <a:stretch>
            <a:fillRect/>
          </a:stretch>
        </p:blipFill>
        <p:spPr>
          <a:xfrm>
            <a:off x="426720" y="800100"/>
            <a:ext cx="5013960" cy="2778390"/>
          </a:xfrm>
          <a:prstGeom prst="rect">
            <a:avLst/>
          </a:prstGeom>
        </p:spPr>
      </p:pic>
      <p:sp>
        <p:nvSpPr>
          <p:cNvPr id="3" name="文本框 2"/>
          <p:cNvSpPr txBox="1"/>
          <p:nvPr/>
        </p:nvSpPr>
        <p:spPr>
          <a:xfrm>
            <a:off x="368595" y="593828"/>
            <a:ext cx="2194832" cy="300082"/>
          </a:xfrm>
          <a:prstGeom prst="rect">
            <a:avLst/>
          </a:prstGeom>
          <a:noFill/>
        </p:spPr>
        <p:txBody>
          <a:bodyPr wrap="none" rtlCol="0">
            <a:spAutoFit/>
          </a:bodyPr>
          <a:lstStyle/>
          <a:p>
            <a:r>
              <a:rPr lang="en-US" altLang="zh-CN" dirty="0" err="1">
                <a:latin typeface="Times New Roman" panose="02020603050405020304" pitchFamily="18" charset="0"/>
                <a:cs typeface="Times New Roman" panose="02020603050405020304" pitchFamily="18" charset="0"/>
              </a:rPr>
              <a:t>cooltools</a:t>
            </a:r>
            <a:r>
              <a:rPr lang="en-US" altLang="zh-CN" dirty="0">
                <a:latin typeface="Times New Roman" panose="02020603050405020304" pitchFamily="18" charset="0"/>
                <a:cs typeface="Times New Roman" panose="02020603050405020304" pitchFamily="18" charset="0"/>
              </a:rPr>
              <a:t> </a:t>
            </a:r>
            <a:r>
              <a:rPr lang="en-US" b="0" i="0" dirty="0">
                <a:solidFill>
                  <a:srgbClr val="404040"/>
                </a:solidFill>
                <a:effectLst/>
                <a:latin typeface="Times New Roman" panose="02020603050405020304" pitchFamily="18" charset="0"/>
                <a:cs typeface="Times New Roman" panose="02020603050405020304" pitchFamily="18" charset="0"/>
              </a:rPr>
              <a:t>diamond insulation</a:t>
            </a:r>
            <a:endParaRPr lang="en-US" dirty="0">
              <a:latin typeface="Times New Roman" panose="02020603050405020304" pitchFamily="18" charset="0"/>
              <a:cs typeface="Times New Roman" panose="02020603050405020304" pitchFamily="18" charset="0"/>
            </a:endParaRPr>
          </a:p>
        </p:txBody>
      </p:sp>
      <p:sp>
        <p:nvSpPr>
          <p:cNvPr id="4" name="文本框 3"/>
          <p:cNvSpPr txBox="1"/>
          <p:nvPr/>
        </p:nvSpPr>
        <p:spPr>
          <a:xfrm>
            <a:off x="342900" y="110997"/>
            <a:ext cx="4575628" cy="338554"/>
          </a:xfrm>
          <a:prstGeom prst="rect">
            <a:avLst/>
          </a:prstGeom>
          <a:noFill/>
        </p:spPr>
        <p:txBody>
          <a:bodyPr wrap="square">
            <a:spAutoFit/>
          </a:bodyPr>
          <a:lstStyle/>
          <a:p>
            <a:r>
              <a:rPr lang="en-US" altLang="zh-CN" sz="1600" dirty="0">
                <a:latin typeface="Times New Roman" panose="02020603050405020304" pitchFamily="18" charset="0"/>
                <a:ea typeface="楷体_GB2312" panose="02010609030101010101" pitchFamily="49" charset="-122"/>
                <a:cs typeface="Times New Roman" panose="02020603050405020304" pitchFamily="18" charset="0"/>
              </a:rPr>
              <a:t>Principle and optimization of insulation score</a:t>
            </a:r>
            <a:endParaRPr lang="en-US" sz="1600" dirty="0">
              <a:latin typeface="Times New Roman" panose="02020603050405020304" pitchFamily="18" charset="0"/>
              <a:ea typeface="楷体_GB2312" panose="02010609030101010101" pitchFamily="49" charset="-122"/>
              <a:cs typeface="Times New Roman" panose="02020603050405020304" pitchFamily="18" charset="0"/>
            </a:endParaRPr>
          </a:p>
        </p:txBody>
      </p:sp>
      <p:sp>
        <p:nvSpPr>
          <p:cNvPr id="6" name="文本框 5"/>
          <p:cNvSpPr txBox="1"/>
          <p:nvPr/>
        </p:nvSpPr>
        <p:spPr>
          <a:xfrm>
            <a:off x="350520" y="3604260"/>
            <a:ext cx="7957052" cy="1338828"/>
          </a:xfrm>
          <a:prstGeom prst="rect">
            <a:avLst/>
          </a:prstGeom>
          <a:solidFill>
            <a:schemeClr val="bg1"/>
          </a:solidFill>
        </p:spPr>
        <p:txBody>
          <a:bodyPr wrap="square" rtlCol="0">
            <a:spAutoFit/>
          </a:bodyPr>
          <a:lstStyle/>
          <a:p>
            <a:r>
              <a:rPr lang="en-US" altLang="zh-CN" dirty="0" err="1">
                <a:latin typeface="Consolas" panose="020B0609020204030204" pitchFamily="49" charset="0"/>
                <a:ea typeface="楷体_GB2312" panose="02010609030101010101" pitchFamily="49" charset="-122"/>
              </a:rPr>
              <a:t>cooltools</a:t>
            </a:r>
            <a:r>
              <a:rPr lang="en-US" altLang="zh-CN" dirty="0">
                <a:latin typeface="Consolas" panose="020B0609020204030204" pitchFamily="49" charset="0"/>
                <a:ea typeface="楷体_GB2312" panose="02010609030101010101" pitchFamily="49" charset="-122"/>
              </a:rPr>
              <a:t> insulation</a:t>
            </a:r>
            <a:r>
              <a:rPr lang="zh-CN" altLang="en-US" dirty="0">
                <a:latin typeface="Consolas" panose="020B0609020204030204" pitchFamily="49" charset="0"/>
                <a:ea typeface="楷体_GB2312" panose="02010609030101010101" pitchFamily="49" charset="-122"/>
              </a:rPr>
              <a:t>通过指定</a:t>
            </a:r>
            <a:r>
              <a:rPr lang="en-US" altLang="zh-CN" dirty="0">
                <a:latin typeface="Consolas" panose="020B0609020204030204" pitchFamily="49" charset="0"/>
                <a:ea typeface="楷体_GB2312" panose="02010609030101010101" pitchFamily="49" charset="-122"/>
              </a:rPr>
              <a:t>--threshold</a:t>
            </a:r>
            <a:r>
              <a:rPr lang="zh-CN" altLang="en-US" dirty="0">
                <a:latin typeface="Consolas" panose="020B0609020204030204" pitchFamily="49" charset="0"/>
                <a:ea typeface="楷体_GB2312" panose="02010609030101010101" pitchFamily="49" charset="-122"/>
              </a:rPr>
              <a:t>对过滤掉</a:t>
            </a:r>
            <a:r>
              <a:rPr lang="en-US" altLang="zh-CN" dirty="0">
                <a:latin typeface="Consolas" panose="020B0609020204030204" pitchFamily="49" charset="0"/>
                <a:ea typeface="楷体_GB2312" panose="02010609030101010101" pitchFamily="49" charset="-122"/>
              </a:rPr>
              <a:t>weak boundaries</a:t>
            </a:r>
            <a:r>
              <a:rPr lang="zh-CN" altLang="en-US" dirty="0">
                <a:latin typeface="Consolas" panose="020B0609020204030204" pitchFamily="49" charset="0"/>
                <a:ea typeface="楷体_GB2312" panose="02010609030101010101" pitchFamily="49" charset="-122"/>
              </a:rPr>
              <a:t>。可选的有三种方法：</a:t>
            </a:r>
            <a:endParaRPr lang="en-US" altLang="zh-CN" dirty="0">
              <a:latin typeface="Consolas" panose="020B0609020204030204" pitchFamily="49" charset="0"/>
              <a:ea typeface="楷体_GB2312" panose="02010609030101010101" pitchFamily="49" charset="-122"/>
            </a:endParaRPr>
          </a:p>
          <a:p>
            <a:pPr marL="285750" indent="-285750">
              <a:buFont typeface="Wingdings" panose="05000000000000000000" pitchFamily="2" charset="2"/>
              <a:buChar char="q"/>
            </a:pPr>
            <a:r>
              <a:rPr lang="zh-CN" altLang="en-US" dirty="0">
                <a:latin typeface="Consolas" panose="020B0609020204030204" pitchFamily="49" charset="0"/>
                <a:ea typeface="楷体_GB2312" panose="02010609030101010101" pitchFamily="49" charset="-122"/>
              </a:rPr>
              <a:t>指定一个固定的小数，例如</a:t>
            </a:r>
            <a:r>
              <a:rPr lang="en-US" dirty="0">
                <a:latin typeface="Consolas" panose="020B0609020204030204" pitchFamily="49" charset="0"/>
                <a:ea typeface="楷体_GB2312" panose="02010609030101010101" pitchFamily="49" charset="-122"/>
              </a:rPr>
              <a:t>Wenliang Wang,</a:t>
            </a:r>
            <a:r>
              <a:rPr lang="zh-CN" altLang="en-US" dirty="0">
                <a:latin typeface="Consolas" panose="020B0609020204030204" pitchFamily="49" charset="0"/>
                <a:ea typeface="楷体_GB2312" panose="02010609030101010101" pitchFamily="49" charset="-122"/>
              </a:rPr>
              <a:t> </a:t>
            </a:r>
            <a:r>
              <a:rPr lang="en-US" altLang="zh-CN" dirty="0">
                <a:latin typeface="Consolas" panose="020B0609020204030204" pitchFamily="49" charset="0"/>
                <a:ea typeface="楷体_GB2312" panose="02010609030101010101" pitchFamily="49" charset="-122"/>
              </a:rPr>
              <a:t>2022</a:t>
            </a:r>
            <a:r>
              <a:rPr lang="en-US" dirty="0">
                <a:latin typeface="Consolas" panose="020B0609020204030204" pitchFamily="49" charset="0"/>
                <a:ea typeface="楷体_GB2312" panose="02010609030101010101" pitchFamily="49" charset="-122"/>
              </a:rPr>
              <a:t> Nature immunology</a:t>
            </a:r>
            <a:r>
              <a:rPr lang="zh-CN" altLang="en-US" dirty="0">
                <a:latin typeface="Consolas" panose="020B0609020204030204" pitchFamily="49" charset="0"/>
                <a:ea typeface="楷体_GB2312" panose="02010609030101010101" pitchFamily="49" charset="-122"/>
              </a:rPr>
              <a:t>和</a:t>
            </a:r>
            <a:r>
              <a:rPr lang="en-US" dirty="0">
                <a:latin typeface="Consolas" panose="020B0609020204030204" pitchFamily="49" charset="0"/>
                <a:ea typeface="楷体_GB2312" panose="02010609030101010101" pitchFamily="49" charset="-122"/>
              </a:rPr>
              <a:t>Hye Ji Cha,</a:t>
            </a:r>
            <a:r>
              <a:rPr lang="zh-CN" altLang="en-US" dirty="0">
                <a:latin typeface="Consolas" panose="020B0609020204030204" pitchFamily="49" charset="0"/>
                <a:ea typeface="楷体_GB2312" panose="02010609030101010101" pitchFamily="49" charset="-122"/>
              </a:rPr>
              <a:t> </a:t>
            </a:r>
            <a:r>
              <a:rPr lang="en-US" altLang="zh-CN" dirty="0">
                <a:latin typeface="Consolas" panose="020B0609020204030204" pitchFamily="49" charset="0"/>
                <a:ea typeface="楷体_GB2312" panose="02010609030101010101" pitchFamily="49" charset="-122"/>
              </a:rPr>
              <a:t>2021.</a:t>
            </a:r>
            <a:r>
              <a:rPr lang="zh-CN" altLang="en-US" dirty="0">
                <a:latin typeface="Consolas" panose="020B0609020204030204" pitchFamily="49" charset="0"/>
                <a:ea typeface="楷体_GB2312" panose="02010609030101010101" pitchFamily="49" charset="-122"/>
              </a:rPr>
              <a:t> </a:t>
            </a:r>
            <a:r>
              <a:rPr lang="en-US" altLang="zh-CN" dirty="0">
                <a:latin typeface="Consolas" panose="020B0609020204030204" pitchFamily="49" charset="0"/>
                <a:ea typeface="楷体_GB2312" panose="02010609030101010101" pitchFamily="49" charset="-122"/>
              </a:rPr>
              <a:t>NC</a:t>
            </a:r>
            <a:r>
              <a:rPr lang="zh-CN" altLang="en-US" dirty="0">
                <a:latin typeface="Consolas" panose="020B0609020204030204" pitchFamily="49" charset="0"/>
                <a:ea typeface="楷体_GB2312" panose="02010609030101010101" pitchFamily="49" charset="-122"/>
              </a:rPr>
              <a:t>采用</a:t>
            </a:r>
            <a:r>
              <a:rPr lang="en-US" altLang="zh-CN" dirty="0">
                <a:latin typeface="Consolas" panose="020B0609020204030204" pitchFamily="49" charset="0"/>
                <a:ea typeface="楷体_GB2312" panose="02010609030101010101" pitchFamily="49" charset="-122"/>
              </a:rPr>
              <a:t>0.1</a:t>
            </a:r>
            <a:r>
              <a:rPr lang="zh-CN" altLang="en-US" dirty="0">
                <a:latin typeface="Consolas" panose="020B0609020204030204" pitchFamily="49" charset="0"/>
                <a:ea typeface="楷体_GB2312" panose="02010609030101010101" pitchFamily="49" charset="-122"/>
              </a:rPr>
              <a:t>作为阈值</a:t>
            </a:r>
            <a:endParaRPr lang="en-US" altLang="zh-CN" dirty="0">
              <a:latin typeface="Consolas" panose="020B0609020204030204" pitchFamily="49" charset="0"/>
              <a:ea typeface="楷体_GB2312" panose="02010609030101010101" pitchFamily="49" charset="-122"/>
            </a:endParaRPr>
          </a:p>
          <a:p>
            <a:pPr marL="285750" indent="-285750">
              <a:buFont typeface="Wingdings" panose="05000000000000000000" pitchFamily="2" charset="2"/>
              <a:buChar char="q"/>
            </a:pPr>
            <a:r>
              <a:rPr lang="zh-CN" altLang="en-US" dirty="0">
                <a:latin typeface="Consolas" panose="020B0609020204030204" pitchFamily="49" charset="0"/>
                <a:ea typeface="楷体_GB2312" panose="02010609030101010101" pitchFamily="49" charset="-122"/>
              </a:rPr>
              <a:t>指定为</a:t>
            </a:r>
            <a:r>
              <a:rPr lang="en-US" dirty="0">
                <a:latin typeface="Consolas" panose="020B0609020204030204" pitchFamily="49" charset="0"/>
                <a:ea typeface="楷体_GB2312" panose="02010609030101010101" pitchFamily="49" charset="-122"/>
              </a:rPr>
              <a:t>"Li"</a:t>
            </a:r>
            <a:r>
              <a:rPr lang="zh-CN" altLang="en-US" dirty="0">
                <a:latin typeface="Consolas" panose="020B0609020204030204" pitchFamily="49" charset="0"/>
                <a:ea typeface="楷体_GB2312" panose="02010609030101010101" pitchFamily="49" charset="-122"/>
              </a:rPr>
              <a:t>或</a:t>
            </a:r>
            <a:r>
              <a:rPr lang="en-US" altLang="zh-CN" dirty="0">
                <a:latin typeface="Consolas" panose="020B0609020204030204" pitchFamily="49" charset="0"/>
                <a:ea typeface="楷体_GB2312" panose="02010609030101010101" pitchFamily="49" charset="-122"/>
              </a:rPr>
              <a:t>"Otsu"</a:t>
            </a:r>
            <a:r>
              <a:rPr lang="zh-CN" altLang="en-US" dirty="0">
                <a:latin typeface="Consolas" panose="020B0609020204030204" pitchFamily="49" charset="0"/>
                <a:ea typeface="楷体_GB2312" panose="02010609030101010101" pitchFamily="49" charset="-122"/>
              </a:rPr>
              <a:t>，</a:t>
            </a:r>
            <a:r>
              <a:rPr lang="en-US" altLang="zh-CN" dirty="0">
                <a:latin typeface="Consolas" panose="020B0609020204030204" pitchFamily="49" charset="0"/>
                <a:ea typeface="楷体_GB2312" panose="02010609030101010101" pitchFamily="49" charset="-122"/>
              </a:rPr>
              <a:t>"</a:t>
            </a:r>
            <a:r>
              <a:rPr lang="en-US" dirty="0">
                <a:latin typeface="Consolas" panose="020B0609020204030204" pitchFamily="49" charset="0"/>
                <a:ea typeface="楷体_GB2312" panose="02010609030101010101" pitchFamily="49" charset="-122"/>
              </a:rPr>
              <a:t>Otsu is more conservative, whereas Li is more permissive."</a:t>
            </a:r>
          </a:p>
          <a:p>
            <a:pPr marL="285750" indent="-285750">
              <a:buFont typeface="Wingdings" panose="05000000000000000000" pitchFamily="2" charset="2"/>
              <a:buChar char="q"/>
            </a:pPr>
            <a:r>
              <a:rPr lang="zh-CN" altLang="en-US" dirty="0">
                <a:latin typeface="Consolas" panose="020B0609020204030204" pitchFamily="49" charset="0"/>
                <a:ea typeface="楷体_GB2312" panose="02010609030101010101" pitchFamily="49" charset="-122"/>
              </a:rPr>
              <a:t>这两种方法来自</a:t>
            </a:r>
            <a:r>
              <a:rPr lang="en-US" altLang="zh-CN" dirty="0" err="1">
                <a:latin typeface="Consolas" panose="020B0609020204030204" pitchFamily="49" charset="0"/>
                <a:ea typeface="楷体_GB2312" panose="02010609030101010101" pitchFamily="49" charset="-122"/>
              </a:rPr>
              <a:t>skimage.thresholding</a:t>
            </a:r>
            <a:r>
              <a:rPr lang="zh-CN" altLang="en-US" dirty="0">
                <a:latin typeface="Consolas" panose="020B0609020204030204" pitchFamily="49" charset="0"/>
                <a:ea typeface="楷体_GB2312" panose="02010609030101010101" pitchFamily="49" charset="-122"/>
              </a:rPr>
              <a:t>。</a:t>
            </a:r>
            <a:endParaRPr lang="en-US" altLang="zh-CN" dirty="0">
              <a:latin typeface="Consolas" panose="020B0609020204030204" pitchFamily="49" charset="0"/>
              <a:ea typeface="楷体_GB2312" panose="02010609030101010101" pitchFamily="49" charset="-122"/>
            </a:endParaRPr>
          </a:p>
          <a:p>
            <a:pPr marL="285750" indent="-285750">
              <a:buFont typeface="Wingdings" panose="05000000000000000000" pitchFamily="2" charset="2"/>
              <a:buChar char="q"/>
            </a:pPr>
            <a:r>
              <a:rPr lang="zh-CN" altLang="en-US" dirty="0">
                <a:latin typeface="Consolas" panose="020B0609020204030204" pitchFamily="49" charset="0"/>
                <a:ea typeface="楷体_GB2312" panose="02010609030101010101" pitchFamily="49" charset="-122"/>
              </a:rPr>
              <a:t>从结果来看指定为</a:t>
            </a:r>
            <a:r>
              <a:rPr lang="en-US" altLang="zh-CN" dirty="0">
                <a:latin typeface="Consolas" panose="020B0609020204030204" pitchFamily="49" charset="0"/>
                <a:ea typeface="楷体_GB2312" panose="02010609030101010101" pitchFamily="49" charset="-122"/>
              </a:rPr>
              <a:t>0.1</a:t>
            </a:r>
            <a:r>
              <a:rPr lang="zh-CN" altLang="en-US" dirty="0">
                <a:latin typeface="Consolas" panose="020B0609020204030204" pitchFamily="49" charset="0"/>
                <a:ea typeface="楷体_GB2312" panose="02010609030101010101" pitchFamily="49" charset="-122"/>
              </a:rPr>
              <a:t>时最多，</a:t>
            </a:r>
            <a:r>
              <a:rPr lang="en-US" altLang="zh-CN" dirty="0">
                <a:latin typeface="Consolas" panose="020B0609020204030204" pitchFamily="49" charset="0"/>
                <a:ea typeface="楷体_GB2312" panose="02010609030101010101" pitchFamily="49" charset="-122"/>
              </a:rPr>
              <a:t>Li</a:t>
            </a:r>
            <a:r>
              <a:rPr lang="zh-CN" altLang="en-US" dirty="0">
                <a:latin typeface="Consolas" panose="020B0609020204030204" pitchFamily="49" charset="0"/>
                <a:ea typeface="楷体_GB2312" panose="02010609030101010101" pitchFamily="49" charset="-122"/>
              </a:rPr>
              <a:t>时其次，</a:t>
            </a:r>
            <a:r>
              <a:rPr lang="en-US" altLang="zh-CN" dirty="0">
                <a:latin typeface="Consolas" panose="020B0609020204030204" pitchFamily="49" charset="0"/>
                <a:ea typeface="楷体_GB2312" panose="02010609030101010101" pitchFamily="49" charset="-122"/>
              </a:rPr>
              <a:t>Otsu</a:t>
            </a:r>
            <a:r>
              <a:rPr lang="zh-CN" altLang="en-US" dirty="0">
                <a:latin typeface="Consolas" panose="020B0609020204030204" pitchFamily="49" charset="0"/>
                <a:ea typeface="楷体_GB2312" panose="02010609030101010101" pitchFamily="49" charset="-122"/>
              </a:rPr>
              <a:t>时最少</a:t>
            </a:r>
            <a:endParaRPr lang="en-US" dirty="0">
              <a:latin typeface="Consolas" panose="020B0609020204030204" pitchFamily="49" charset="0"/>
              <a:ea typeface="楷体_GB2312" panose="02010609030101010101" pitchFamily="49" charset="-122"/>
            </a:endParaRPr>
          </a:p>
        </p:txBody>
      </p:sp>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l="10423" t="13721" r="7249" b="16184"/>
          <a:stretch>
            <a:fillRect/>
          </a:stretch>
        </p:blipFill>
        <p:spPr bwMode="auto">
          <a:xfrm>
            <a:off x="5905817" y="695007"/>
            <a:ext cx="2529205" cy="2153285"/>
          </a:xfrm>
          <a:prstGeom prst="rect">
            <a:avLst/>
          </a:prstGeom>
          <a:ln>
            <a:noFill/>
          </a:ln>
        </p:spPr>
      </p:pic>
      <p:sp>
        <p:nvSpPr>
          <p:cNvPr id="9" name="文本框 8"/>
          <p:cNvSpPr txBox="1"/>
          <p:nvPr/>
        </p:nvSpPr>
        <p:spPr>
          <a:xfrm>
            <a:off x="5410199" y="2729240"/>
            <a:ext cx="3670935" cy="738664"/>
          </a:xfrm>
          <a:prstGeom prst="rect">
            <a:avLst/>
          </a:prstGeom>
          <a:solidFill>
            <a:schemeClr val="bg1">
              <a:lumMod val="85000"/>
            </a:schemeClr>
          </a:solidFill>
        </p:spPr>
        <p:txBody>
          <a:bodyPr wrap="square">
            <a:spAutoFit/>
          </a:bodyPr>
          <a:lstStyle/>
          <a:p>
            <a:r>
              <a:rPr lang="zh-CN" altLang="en-US" sz="1400" kern="0" dirty="0">
                <a:latin typeface="Consolas" panose="020B0609020204030204" pitchFamily="49" charset="0"/>
                <a:ea typeface="楷体_GB2312" panose="02010609030101010101" pitchFamily="49" charset="-122"/>
                <a:cs typeface="Courier New" panose="02070309020205020404" pitchFamily="49" charset="0"/>
              </a:rPr>
              <a:t>之前的</a:t>
            </a:r>
            <a:r>
              <a:rPr lang="zh-CN" altLang="en-US" sz="1400" kern="0" dirty="0">
                <a:effectLst/>
                <a:latin typeface="Consolas" panose="020B0609020204030204" pitchFamily="49" charset="0"/>
                <a:ea typeface="楷体_GB2312" panose="02010609030101010101" pitchFamily="49" charset="-122"/>
                <a:cs typeface="Courier New" panose="02070309020205020404" pitchFamily="49" charset="0"/>
              </a:rPr>
              <a:t>测试结果：</a:t>
            </a:r>
            <a:endParaRPr lang="en-US" altLang="zh-CN" sz="1400" kern="0" dirty="0">
              <a:effectLst/>
              <a:latin typeface="Consolas" panose="020B0609020204030204" pitchFamily="49" charset="0"/>
              <a:ea typeface="楷体_GB2312" panose="02010609030101010101" pitchFamily="49" charset="-122"/>
              <a:cs typeface="Courier New" panose="02070309020205020404" pitchFamily="49" charset="0"/>
            </a:endParaRPr>
          </a:p>
          <a:p>
            <a:r>
              <a:rPr lang="en-US" sz="1400" kern="0" dirty="0" err="1">
                <a:effectLst/>
                <a:latin typeface="Consolas" panose="020B0609020204030204" pitchFamily="49" charset="0"/>
                <a:ea typeface="楷体_GB2312" panose="02010609030101010101" pitchFamily="49" charset="-122"/>
                <a:cs typeface="Courier New" panose="02070309020205020404" pitchFamily="49" charset="0"/>
              </a:rPr>
              <a:t>Threshold0.1</a:t>
            </a:r>
            <a:r>
              <a:rPr lang="zh-CN" sz="1400" kern="0" dirty="0">
                <a:effectLst/>
                <a:latin typeface="Consolas" panose="020B0609020204030204" pitchFamily="49" charset="0"/>
                <a:ea typeface="楷体_GB2312" panose="02010609030101010101" pitchFamily="49" charset="-122"/>
                <a:cs typeface="Courier New" panose="02070309020205020404" pitchFamily="49" charset="0"/>
              </a:rPr>
              <a:t>共检测到</a:t>
            </a:r>
            <a:r>
              <a:rPr lang="en-US" sz="1400" kern="0" dirty="0">
                <a:effectLst/>
                <a:latin typeface="Consolas" panose="020B0609020204030204" pitchFamily="49" charset="0"/>
                <a:ea typeface="楷体_GB2312" panose="02010609030101010101" pitchFamily="49" charset="-122"/>
                <a:cs typeface="Courier New" panose="02070309020205020404" pitchFamily="49" charset="0"/>
              </a:rPr>
              <a:t>5850</a:t>
            </a:r>
            <a:r>
              <a:rPr lang="zh-CN" sz="1400" kern="0" dirty="0">
                <a:effectLst/>
                <a:latin typeface="Consolas" panose="020B0609020204030204" pitchFamily="49" charset="0"/>
                <a:ea typeface="楷体_GB2312" panose="02010609030101010101" pitchFamily="49" charset="-122"/>
                <a:cs typeface="Courier New" panose="02070309020205020404" pitchFamily="49" charset="0"/>
              </a:rPr>
              <a:t>个</a:t>
            </a:r>
            <a:r>
              <a:rPr lang="en-US" altLang="zh-CN" sz="1400" kern="0" dirty="0">
                <a:latin typeface="Consolas" panose="020B0609020204030204" pitchFamily="49" charset="0"/>
                <a:ea typeface="楷体_GB2312" panose="02010609030101010101" pitchFamily="49" charset="-122"/>
                <a:cs typeface="Courier New" panose="02070309020205020404" pitchFamily="49" charset="0"/>
              </a:rPr>
              <a:t>boundaries</a:t>
            </a:r>
            <a:r>
              <a:rPr lang="zh-CN" sz="1400" kern="0" dirty="0">
                <a:effectLst/>
                <a:latin typeface="Consolas" panose="020B0609020204030204" pitchFamily="49" charset="0"/>
                <a:ea typeface="楷体_GB2312" panose="02010609030101010101" pitchFamily="49" charset="-122"/>
                <a:cs typeface="Courier New" panose="02070309020205020404" pitchFamily="49" charset="0"/>
              </a:rPr>
              <a:t>，</a:t>
            </a:r>
            <a:r>
              <a:rPr lang="en-US" sz="1400" kern="0" dirty="0" err="1">
                <a:effectLst/>
                <a:latin typeface="Consolas" panose="020B0609020204030204" pitchFamily="49" charset="0"/>
                <a:ea typeface="楷体_GB2312" panose="02010609030101010101" pitchFamily="49" charset="-122"/>
                <a:cs typeface="Courier New" panose="02070309020205020404" pitchFamily="49" charset="0"/>
              </a:rPr>
              <a:t>Threshold_Li</a:t>
            </a:r>
            <a:r>
              <a:rPr lang="zh-CN" sz="1400" kern="0" dirty="0">
                <a:effectLst/>
                <a:latin typeface="Consolas" panose="020B0609020204030204" pitchFamily="49" charset="0"/>
                <a:ea typeface="楷体_GB2312" panose="02010609030101010101" pitchFamily="49" charset="-122"/>
                <a:cs typeface="Courier New" panose="02070309020205020404" pitchFamily="49" charset="0"/>
              </a:rPr>
              <a:t>检测到</a:t>
            </a:r>
            <a:r>
              <a:rPr lang="en-US" sz="1400" kern="0" dirty="0">
                <a:effectLst/>
                <a:latin typeface="Consolas" panose="020B0609020204030204" pitchFamily="49" charset="0"/>
                <a:ea typeface="楷体_GB2312" panose="02010609030101010101" pitchFamily="49" charset="-122"/>
                <a:cs typeface="Courier New" panose="02070309020205020404" pitchFamily="49" charset="0"/>
              </a:rPr>
              <a:t>4791</a:t>
            </a:r>
            <a:r>
              <a:rPr lang="zh-CN" sz="1400" kern="0" dirty="0">
                <a:effectLst/>
                <a:latin typeface="Consolas" panose="020B0609020204030204" pitchFamily="49" charset="0"/>
                <a:ea typeface="楷体_GB2312" panose="02010609030101010101" pitchFamily="49" charset="-122"/>
                <a:cs typeface="Courier New" panose="02070309020205020404" pitchFamily="49" charset="0"/>
              </a:rPr>
              <a:t>个</a:t>
            </a:r>
            <a:r>
              <a:rPr lang="en-US" altLang="zh-CN" sz="1400" kern="0" dirty="0">
                <a:latin typeface="Consolas" panose="020B0609020204030204" pitchFamily="49" charset="0"/>
                <a:ea typeface="楷体_GB2312" panose="02010609030101010101" pitchFamily="49" charset="-122"/>
                <a:cs typeface="Courier New" panose="02070309020205020404" pitchFamily="49" charset="0"/>
              </a:rPr>
              <a:t>boundaries</a:t>
            </a:r>
            <a:endParaRPr lang="en-US" dirty="0"/>
          </a:p>
        </p:txBody>
      </p:sp>
      <p:sp>
        <p:nvSpPr>
          <p:cNvPr id="8" name="文本框 7"/>
          <p:cNvSpPr txBox="1"/>
          <p:nvPr/>
        </p:nvSpPr>
        <p:spPr>
          <a:xfrm>
            <a:off x="7017487" y="0"/>
            <a:ext cx="2218661" cy="300082"/>
          </a:xfrm>
          <a:prstGeom prst="rect">
            <a:avLst/>
          </a:prstGeom>
          <a:noFill/>
        </p:spPr>
        <p:txBody>
          <a:bodyPr wrap="square">
            <a:spAutoFit/>
          </a:bodyPr>
          <a:lstStyle/>
          <a:p>
            <a:r>
              <a:rPr lang="en-US" dirty="0" err="1">
                <a:latin typeface="Times New Roman" panose="02020603050405020304" pitchFamily="18" charset="0"/>
                <a:cs typeface="Times New Roman" panose="02020603050405020304" pitchFamily="18" charset="0"/>
              </a:rPr>
              <a:t>Open2C</a:t>
            </a:r>
            <a:r>
              <a:rPr lang="en-US"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Cooltools</a:t>
            </a:r>
            <a:r>
              <a:rPr lang="en-US"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bioRxiv</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17205" y="76787"/>
            <a:ext cx="4575544" cy="338554"/>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Aggregate TAD analysis</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 domain ATA</a:t>
            </a:r>
            <a:endParaRPr lang="en-US" sz="1600" dirty="0">
              <a:latin typeface="Times New Roman" panose="02020603050405020304" pitchFamily="18" charset="0"/>
              <a:cs typeface="Times New Roman" panose="02020603050405020304" pitchFamily="18" charset="0"/>
            </a:endParaRPr>
          </a:p>
        </p:txBody>
      </p:sp>
      <p:pic>
        <p:nvPicPr>
          <p:cNvPr id="4" name="图片 3" descr="Local rescaled averagi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9235" y="996956"/>
            <a:ext cx="3119342" cy="3674275"/>
          </a:xfrm>
          <a:prstGeom prst="rect">
            <a:avLst/>
          </a:prstGeom>
          <a:noFill/>
          <a:ln>
            <a:noFill/>
          </a:ln>
        </p:spPr>
      </p:pic>
      <p:sp>
        <p:nvSpPr>
          <p:cNvPr id="5" name="文本框 4"/>
          <p:cNvSpPr txBox="1"/>
          <p:nvPr/>
        </p:nvSpPr>
        <p:spPr>
          <a:xfrm>
            <a:off x="5316279" y="623776"/>
            <a:ext cx="2219582" cy="30008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The principle of </a:t>
            </a:r>
            <a:r>
              <a:rPr lang="en-US" dirty="0">
                <a:latin typeface="Times New Roman" panose="02020603050405020304" pitchFamily="18" charset="0"/>
                <a:cs typeface="Times New Roman" panose="02020603050405020304" pitchFamily="18" charset="0"/>
              </a:rPr>
              <a:t>domain ATA</a:t>
            </a:r>
          </a:p>
        </p:txBody>
      </p:sp>
      <p:pic>
        <p:nvPicPr>
          <p:cNvPr id="8" name="图形 7" descr="光标"/>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6882809" y="2033032"/>
            <a:ext cx="428846" cy="428846"/>
          </a:xfrm>
          <a:prstGeom prst="rect">
            <a:avLst/>
          </a:prstGeom>
        </p:spPr>
      </p:pic>
      <p:sp>
        <p:nvSpPr>
          <p:cNvPr id="9" name="文本框 8"/>
          <p:cNvSpPr txBox="1"/>
          <p:nvPr/>
        </p:nvSpPr>
        <p:spPr>
          <a:xfrm>
            <a:off x="7201786" y="1998919"/>
            <a:ext cx="537327" cy="300082"/>
          </a:xfrm>
          <a:prstGeom prst="rect">
            <a:avLst/>
          </a:prstGeom>
          <a:noFill/>
        </p:spPr>
        <p:txBody>
          <a:bodyPr wrap="none" rtlCol="0">
            <a:spAutoFit/>
          </a:bodyPr>
          <a:lstStyle/>
          <a:p>
            <a:r>
              <a:rPr lang="en-US" altLang="zh-CN" b="1" dirty="0">
                <a:solidFill>
                  <a:srgbClr val="FFFF00"/>
                </a:solidFill>
                <a:latin typeface="Times New Roman" panose="02020603050405020304" pitchFamily="18" charset="0"/>
                <a:cs typeface="Times New Roman" panose="02020603050405020304" pitchFamily="18" charset="0"/>
              </a:rPr>
              <a:t>TAD</a:t>
            </a:r>
            <a:endParaRPr lang="en-US" b="1" dirty="0">
              <a:solidFill>
                <a:srgbClr val="FFFF00"/>
              </a:solidFill>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4902" y="1152036"/>
            <a:ext cx="4469857" cy="2980487"/>
          </a:xfrm>
          <a:prstGeom prst="rect">
            <a:avLst/>
          </a:prstGeom>
        </p:spPr>
      </p:pic>
      <p:sp>
        <p:nvSpPr>
          <p:cNvPr id="6" name="文本框 5"/>
          <p:cNvSpPr txBox="1"/>
          <p:nvPr/>
        </p:nvSpPr>
        <p:spPr>
          <a:xfrm>
            <a:off x="340241" y="602514"/>
            <a:ext cx="2242922" cy="30008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Pileups or aggregate analysis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17205" y="76787"/>
            <a:ext cx="4575544" cy="338554"/>
          </a:xfrm>
          <a:prstGeom prst="rect">
            <a:avLst/>
          </a:prstGeom>
          <a:noFill/>
        </p:spPr>
        <p:txBody>
          <a:bodyPr wrap="square">
            <a:spAutoFit/>
          </a:bodyPr>
          <a:lstStyle/>
          <a:p>
            <a:r>
              <a:rPr lang="en-US" altLang="zh-CN" sz="1600" dirty="0">
                <a:latin typeface="Times New Roman" panose="02020603050405020304" pitchFamily="18" charset="0"/>
                <a:cs typeface="Times New Roman" panose="02020603050405020304" pitchFamily="18" charset="0"/>
              </a:rPr>
              <a:t>ATA</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 boundary ATA</a:t>
            </a:r>
            <a:endParaRPr lang="en-US" sz="1600" dirty="0">
              <a:latin typeface="Times New Roman" panose="02020603050405020304" pitchFamily="18" charset="0"/>
              <a:cs typeface="Times New Roman" panose="02020603050405020304" pitchFamily="18" charset="0"/>
            </a:endParaRPr>
          </a:p>
        </p:txBody>
      </p:sp>
      <p:pic>
        <p:nvPicPr>
          <p:cNvPr id="2" name="图片 1" descr="Boundary averag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0276" y="1046886"/>
            <a:ext cx="2830966" cy="3277021"/>
          </a:xfrm>
          <a:prstGeom prst="rect">
            <a:avLst/>
          </a:prstGeom>
          <a:noFill/>
          <a:ln>
            <a:noFill/>
          </a:ln>
        </p:spPr>
      </p:pic>
      <p:sp>
        <p:nvSpPr>
          <p:cNvPr id="7" name="文本框 6"/>
          <p:cNvSpPr txBox="1"/>
          <p:nvPr/>
        </p:nvSpPr>
        <p:spPr>
          <a:xfrm>
            <a:off x="295940" y="622592"/>
            <a:ext cx="4575544" cy="30008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principle of boundary</a:t>
            </a:r>
            <a:r>
              <a:rPr lang="en-US" dirty="0">
                <a:latin typeface="Times New Roman" panose="02020603050405020304" pitchFamily="18" charset="0"/>
                <a:cs typeface="Times New Roman" panose="02020603050405020304" pitchFamily="18" charset="0"/>
              </a:rPr>
              <a:t> ATA</a:t>
            </a:r>
          </a:p>
        </p:txBody>
      </p:sp>
      <p:pic>
        <p:nvPicPr>
          <p:cNvPr id="10" name="图片 9" descr="Example local rescaled pileup"/>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36308" y="1705699"/>
            <a:ext cx="2397421" cy="2061675"/>
          </a:xfrm>
          <a:prstGeom prst="rect">
            <a:avLst/>
          </a:prstGeom>
          <a:noFill/>
          <a:ln>
            <a:noFill/>
          </a:ln>
          <a:effectLst>
            <a:glow rad="63500">
              <a:schemeClr val="accent1">
                <a:satMod val="175000"/>
                <a:alpha val="40000"/>
              </a:schemeClr>
            </a:glow>
          </a:effectLst>
        </p:spPr>
      </p:pic>
      <p:pic>
        <p:nvPicPr>
          <p:cNvPr id="11" name="图片 10" descr="Example local pileup"/>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01763" y="1630324"/>
            <a:ext cx="2657369" cy="2218661"/>
          </a:xfrm>
          <a:prstGeom prst="rect">
            <a:avLst/>
          </a:prstGeom>
          <a:noFill/>
          <a:ln>
            <a:noFill/>
          </a:ln>
          <a:effectLst>
            <a:glow rad="63500">
              <a:schemeClr val="accent6">
                <a:satMod val="175000"/>
                <a:alpha val="40000"/>
              </a:schemeClr>
            </a:glow>
          </a:effectLst>
        </p:spPr>
      </p:pic>
      <p:sp>
        <p:nvSpPr>
          <p:cNvPr id="13" name="文本框 12"/>
          <p:cNvSpPr txBox="1"/>
          <p:nvPr/>
        </p:nvSpPr>
        <p:spPr>
          <a:xfrm>
            <a:off x="3677094" y="1373959"/>
            <a:ext cx="1809306" cy="30008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output of domain ATA</a:t>
            </a:r>
            <a:endParaRPr lang="en-US" dirty="0"/>
          </a:p>
        </p:txBody>
      </p:sp>
      <p:sp>
        <p:nvSpPr>
          <p:cNvPr id="14" name="文本框 13"/>
          <p:cNvSpPr txBox="1"/>
          <p:nvPr/>
        </p:nvSpPr>
        <p:spPr>
          <a:xfrm>
            <a:off x="6365358" y="1290084"/>
            <a:ext cx="1868525" cy="30008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output of boundary ATA</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157" y="106911"/>
            <a:ext cx="1965603" cy="338554"/>
          </a:xfrm>
          <a:prstGeom prst="rect">
            <a:avLst/>
          </a:prstGeom>
          <a:noFill/>
        </p:spPr>
        <p:txBody>
          <a:bodyPr wrap="none" rtlCol="0">
            <a:spAutoFit/>
          </a:bodyPr>
          <a:lstStyle/>
          <a:p>
            <a:r>
              <a:rPr lang="en-US" altLang="zh-CN" sz="1600" dirty="0">
                <a:latin typeface="Times New Roman" panose="02020603050405020304" pitchFamily="18" charset="0"/>
                <a:ea typeface="楷体_GB2312" panose="02010609030101010101" pitchFamily="49" charset="-122"/>
                <a:cs typeface="Times New Roman" panose="02020603050405020304" pitchFamily="18" charset="0"/>
              </a:rPr>
              <a:t>3D genome hierarchy</a:t>
            </a:r>
            <a:endParaRPr lang="en-US" sz="1600" dirty="0">
              <a:latin typeface="Times New Roman" panose="02020603050405020304" pitchFamily="18" charset="0"/>
              <a:ea typeface="楷体_GB2312" panose="02010609030101010101" pitchFamily="49" charset="-122"/>
              <a:cs typeface="Times New Roman" panose="02020603050405020304" pitchFamily="18" charset="0"/>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9130" y="609599"/>
            <a:ext cx="4982592" cy="4445538"/>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4535" y="614649"/>
            <a:ext cx="1768745" cy="2038681"/>
          </a:xfrm>
          <a:prstGeom prst="rect">
            <a:avLst/>
          </a:prstGeom>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79245" y="614183"/>
            <a:ext cx="1784798" cy="1961378"/>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15054" y="2756852"/>
            <a:ext cx="1884906" cy="2000544"/>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87717" y="2761893"/>
            <a:ext cx="1766320" cy="592837"/>
          </a:xfrm>
          <a:prstGeom prst="rect">
            <a:avLst/>
          </a:prstGeom>
        </p:spPr>
      </p:pic>
      <p:pic>
        <p:nvPicPr>
          <p:cNvPr id="14" name="图片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71390" y="3417709"/>
            <a:ext cx="1629129" cy="617396"/>
          </a:xfrm>
          <a:prstGeom prst="rect">
            <a:avLst/>
          </a:prstGeom>
        </p:spPr>
      </p:pic>
      <p:pic>
        <p:nvPicPr>
          <p:cNvPr id="16" name="图片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40677" y="4152549"/>
            <a:ext cx="731767" cy="869143"/>
          </a:xfrm>
          <a:prstGeom prst="rect">
            <a:avLst/>
          </a:prstGeom>
        </p:spPr>
      </p:pic>
      <p:sp>
        <p:nvSpPr>
          <p:cNvPr id="17" name="箭头: 下 16"/>
          <p:cNvSpPr/>
          <p:nvPr/>
        </p:nvSpPr>
        <p:spPr>
          <a:xfrm>
            <a:off x="8145710" y="3254928"/>
            <a:ext cx="293615" cy="134224"/>
          </a:xfrm>
          <a:prstGeom prst="down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箭头: 下 17"/>
          <p:cNvSpPr/>
          <p:nvPr/>
        </p:nvSpPr>
        <p:spPr>
          <a:xfrm>
            <a:off x="8145710" y="3969391"/>
            <a:ext cx="293615" cy="134224"/>
          </a:xfrm>
          <a:prstGeom prst="down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文本框 18"/>
          <p:cNvSpPr txBox="1"/>
          <p:nvPr/>
        </p:nvSpPr>
        <p:spPr>
          <a:xfrm>
            <a:off x="6551803" y="16778"/>
            <a:ext cx="2483141" cy="5078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James Fraser, 2015. </a:t>
            </a:r>
            <a:r>
              <a:rPr lang="en-US" dirty="0" err="1">
                <a:latin typeface="Times New Roman" panose="02020603050405020304" pitchFamily="18" charset="0"/>
                <a:cs typeface="Times New Roman" panose="02020603050405020304" pitchFamily="18" charset="0"/>
              </a:rPr>
              <a:t>MMBR</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Di Zhang, 2021. Nature Genetics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3"/>
          <p:cNvSpPr>
            <a:spLocks noGrp="1"/>
          </p:cNvSpPr>
          <p:nvPr>
            <p:ph type="subTitle" idx="1"/>
          </p:nvPr>
        </p:nvSpPr>
        <p:spPr/>
        <p:txBody>
          <a:bodyPr>
            <a:noAutofit/>
          </a:bodyPr>
          <a:lstStyle/>
          <a:p>
            <a:r>
              <a:rPr lang="en-US" altLang="zh-CN" sz="4000" b="1" dirty="0">
                <a:latin typeface="Arial Rounded MT Bold" panose="020F0704030504030204" pitchFamily="34" charset="0"/>
                <a:cs typeface="Arial" panose="020B0604020202020204" pitchFamily="34" charset="0"/>
              </a:rPr>
              <a:t>Loops</a:t>
            </a:r>
            <a:endParaRPr lang="zh-CN" altLang="en-US" sz="4000" b="1" dirty="0">
              <a:latin typeface="Arial Rounded MT Bold" panose="020F0704030504030204" pitchFamily="34" charset="0"/>
              <a:cs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0171" y="645043"/>
            <a:ext cx="4480681" cy="2431310"/>
          </a:xfrm>
          <a:prstGeom prst="rect">
            <a:avLst/>
          </a:prstGeom>
        </p:spPr>
      </p:pic>
      <p:pic>
        <p:nvPicPr>
          <p:cNvPr id="6" name="图片 5"/>
          <p:cNvPicPr>
            <a:picLocks noChangeAspect="1"/>
          </p:cNvPicPr>
          <p:nvPr/>
        </p:nvPicPr>
        <p:blipFill>
          <a:blip r:embed="rId3"/>
          <a:stretch>
            <a:fillRect/>
          </a:stretch>
        </p:blipFill>
        <p:spPr>
          <a:xfrm>
            <a:off x="440178" y="3239384"/>
            <a:ext cx="4335835" cy="1463195"/>
          </a:xfrm>
          <a:prstGeom prst="rect">
            <a:avLst/>
          </a:prstGeom>
        </p:spPr>
      </p:pic>
      <p:pic>
        <p:nvPicPr>
          <p:cNvPr id="8" name="图片 7"/>
          <p:cNvPicPr>
            <a:picLocks noChangeAspect="1"/>
          </p:cNvPicPr>
          <p:nvPr/>
        </p:nvPicPr>
        <p:blipFill>
          <a:blip r:embed="rId4"/>
          <a:stretch>
            <a:fillRect/>
          </a:stretch>
        </p:blipFill>
        <p:spPr>
          <a:xfrm>
            <a:off x="5457253" y="758456"/>
            <a:ext cx="2382485" cy="4021880"/>
          </a:xfrm>
          <a:prstGeom prst="rect">
            <a:avLst/>
          </a:prstGeom>
          <a:effectLst>
            <a:glow rad="63500">
              <a:schemeClr val="accent1">
                <a:satMod val="175000"/>
                <a:alpha val="40000"/>
              </a:schemeClr>
            </a:glow>
          </a:effectLst>
        </p:spPr>
      </p:pic>
      <p:sp>
        <p:nvSpPr>
          <p:cNvPr id="9" name="文本框 8"/>
          <p:cNvSpPr txBox="1"/>
          <p:nvPr/>
        </p:nvSpPr>
        <p:spPr>
          <a:xfrm>
            <a:off x="425302" y="92149"/>
            <a:ext cx="697627"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Loops</a:t>
            </a:r>
            <a:endParaRPr lang="en-US" sz="1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2390" y="106326"/>
            <a:ext cx="2844048"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Loops</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&amp; significant interactions</a:t>
            </a:r>
            <a:endParaRPr lang="en-US" sz="1600" dirty="0">
              <a:latin typeface="Times New Roman" panose="02020603050405020304" pitchFamily="18" charset="0"/>
              <a:cs typeface="Times New Roman" panose="02020603050405020304" pitchFamily="18" charset="0"/>
            </a:endParaRPr>
          </a:p>
        </p:txBody>
      </p:sp>
      <p:sp>
        <p:nvSpPr>
          <p:cNvPr id="4" name="文本框 3"/>
          <p:cNvSpPr txBox="1"/>
          <p:nvPr/>
        </p:nvSpPr>
        <p:spPr>
          <a:xfrm>
            <a:off x="430619" y="644387"/>
            <a:ext cx="8089604" cy="3416320"/>
          </a:xfrm>
          <a:prstGeom prst="rect">
            <a:avLst/>
          </a:prstGeom>
          <a:noFill/>
        </p:spPr>
        <p:txBody>
          <a:bodyPr wrap="square">
            <a:spAutoFit/>
          </a:bodyPr>
          <a:lstStyle/>
          <a:p>
            <a:pPr marL="285750" indent="-285750">
              <a:buFont typeface="Wingdings" panose="05000000000000000000" pitchFamily="2" charset="2"/>
              <a:buChar char="q"/>
            </a:pP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显著互作</a:t>
            </a:r>
            <a:endParaRPr lang="en-US" altLang="zh-CN" dirty="0">
              <a:latin typeface="Times New Roman" panose="02020603050405020304" pitchFamily="18" charset="0"/>
              <a:ea typeface="楷体_GB2312" panose="02010609030101010101" pitchFamily="49" charset="-122"/>
              <a:cs typeface="Times New Roman" panose="02020603050405020304" pitchFamily="18" charset="0"/>
            </a:endParaRPr>
          </a:p>
          <a:p>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       通过统计学计算得到。互作图谱上两点间的互作强度显著超过随机水平的点为显著互作。</a:t>
            </a:r>
            <a:endParaRPr lang="en-US" altLang="zh-CN" dirty="0">
              <a:latin typeface="Times New Roman" panose="02020603050405020304" pitchFamily="18" charset="0"/>
              <a:ea typeface="楷体_GB2312" panose="02010609030101010101" pitchFamily="49" charset="-122"/>
              <a:cs typeface="Times New Roman" panose="02020603050405020304" pitchFamily="18" charset="0"/>
            </a:endParaRPr>
          </a:p>
          <a:p>
            <a:pPr marL="285750" indent="-285750">
              <a:buFont typeface="Wingdings" panose="05000000000000000000" pitchFamily="2" charset="2"/>
              <a:buChar char="q"/>
            </a:pP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Loops</a:t>
            </a:r>
          </a:p>
          <a:p>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      染色质的环状结构。</a:t>
            </a:r>
            <a:endParaRPr lang="en-US" altLang="zh-CN" dirty="0">
              <a:latin typeface="Times New Roman" panose="02020603050405020304" pitchFamily="18" charset="0"/>
              <a:ea typeface="楷体_GB2312" panose="02010609030101010101" pitchFamily="49" charset="-122"/>
              <a:cs typeface="Times New Roman" panose="02020603050405020304" pitchFamily="18" charset="0"/>
            </a:endParaRPr>
          </a:p>
          <a:p>
            <a:pPr marL="285750" indent="-285750">
              <a:buFont typeface="Wingdings" panose="05000000000000000000" pitchFamily="2" charset="2"/>
              <a:buChar char="q"/>
            </a:pP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区别</a:t>
            </a:r>
            <a:endParaRPr lang="en-US" altLang="zh-CN" dirty="0">
              <a:latin typeface="Times New Roman" panose="02020603050405020304" pitchFamily="18" charset="0"/>
              <a:ea typeface="楷体_GB2312" panose="02010609030101010101" pitchFamily="49" charset="-122"/>
              <a:cs typeface="Times New Roman" panose="02020603050405020304" pitchFamily="18" charset="0"/>
            </a:endParaRPr>
          </a:p>
          <a:p>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      显著互作是数学分析结果，</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loops</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是生物学染色质分子结构。我们通过显著互作结果推断</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loops</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结构。</a:t>
            </a:r>
            <a:endParaRPr lang="en-US" altLang="zh-CN" dirty="0">
              <a:latin typeface="Times New Roman" panose="02020603050405020304" pitchFamily="18" charset="0"/>
              <a:ea typeface="楷体_GB2312" panose="02010609030101010101" pitchFamily="49" charset="-122"/>
              <a:cs typeface="Times New Roman" panose="02020603050405020304" pitchFamily="18" charset="0"/>
            </a:endParaRPr>
          </a:p>
          <a:p>
            <a:endParaRPr lang="en-US" altLang="zh-CN" dirty="0">
              <a:latin typeface="Times New Roman" panose="02020603050405020304" pitchFamily="18" charset="0"/>
              <a:ea typeface="楷体_GB2312" panose="02010609030101010101" pitchFamily="49" charset="-122"/>
              <a:cs typeface="Times New Roman" panose="02020603050405020304" pitchFamily="18" charset="0"/>
            </a:endParaRPr>
          </a:p>
          <a:p>
            <a:r>
              <a:rPr lang="en-US" dirty="0">
                <a:latin typeface="Times New Roman" panose="02020603050405020304" pitchFamily="18" charset="0"/>
                <a:ea typeface="楷体_GB2312" panose="02010609030101010101" pitchFamily="49" charset="-122"/>
                <a:cs typeface="Times New Roman" panose="02020603050405020304" pitchFamily="18" charset="0"/>
              </a:rPr>
              <a:t>These existing loops calling methods broadly fall into two groups: </a:t>
            </a:r>
          </a:p>
          <a:p>
            <a:pPr marL="285750" indent="-285750">
              <a:buFont typeface="Wingdings" panose="05000000000000000000" pitchFamily="2" charset="2"/>
              <a:buChar char="q"/>
            </a:pPr>
            <a:r>
              <a:rPr lang="en-US" dirty="0">
                <a:highlight>
                  <a:srgbClr val="FFFF00"/>
                </a:highlight>
                <a:latin typeface="Times New Roman" panose="02020603050405020304" pitchFamily="18" charset="0"/>
                <a:ea typeface="楷体_GB2312" panose="02010609030101010101" pitchFamily="49" charset="-122"/>
                <a:cs typeface="Times New Roman" panose="02020603050405020304" pitchFamily="18" charset="0"/>
              </a:rPr>
              <a:t>global enrichment-based methods</a:t>
            </a:r>
            <a:r>
              <a:rPr lang="en-US" dirty="0">
                <a:latin typeface="Times New Roman" panose="02020603050405020304" pitchFamily="18" charset="0"/>
                <a:ea typeface="楷体_GB2312" panose="02010609030101010101" pitchFamily="49" charset="-122"/>
                <a:cs typeface="Times New Roman" panose="02020603050405020304" pitchFamily="18" charset="0"/>
              </a:rPr>
              <a:t>, </a:t>
            </a:r>
            <a:r>
              <a:rPr lang="en-US" dirty="0" err="1">
                <a:latin typeface="Times New Roman" panose="02020603050405020304" pitchFamily="18" charset="0"/>
                <a:ea typeface="楷体_GB2312" panose="02010609030101010101" pitchFamily="49" charset="-122"/>
                <a:cs typeface="Times New Roman" panose="02020603050405020304" pitchFamily="18" charset="0"/>
              </a:rPr>
              <a:t>eg.</a:t>
            </a:r>
            <a:r>
              <a:rPr lang="en-US" dirty="0">
                <a:latin typeface="Times New Roman" panose="02020603050405020304" pitchFamily="18" charset="0"/>
                <a:ea typeface="楷体_GB2312" panose="02010609030101010101" pitchFamily="49" charset="-122"/>
                <a:cs typeface="Times New Roman" panose="02020603050405020304" pitchFamily="18" charset="0"/>
              </a:rPr>
              <a:t> Fit-Hi-C   </a:t>
            </a:r>
            <a:br>
              <a:rPr lang="en-US" dirty="0">
                <a:latin typeface="Times New Roman" panose="02020603050405020304" pitchFamily="18" charset="0"/>
                <a:ea typeface="楷体_GB2312" panose="02010609030101010101" pitchFamily="49" charset="-122"/>
                <a:cs typeface="Times New Roman" panose="02020603050405020304" pitchFamily="18" charset="0"/>
              </a:rPr>
            </a:br>
            <a:r>
              <a:rPr lang="en-US" dirty="0">
                <a:latin typeface="Times New Roman" panose="02020603050405020304" pitchFamily="18" charset="0"/>
                <a:ea typeface="楷体_GB2312" panose="02010609030101010101" pitchFamily="49" charset="-122"/>
                <a:cs typeface="Times New Roman" panose="02020603050405020304" pitchFamily="18" charset="0"/>
              </a:rPr>
              <a:t>(</a:t>
            </a:r>
            <a:r>
              <a:rPr lang="en-US" dirty="0" err="1">
                <a:latin typeface="Times New Roman" panose="02020603050405020304" pitchFamily="18" charset="0"/>
                <a:ea typeface="楷体_GB2312" panose="02010609030101010101" pitchFamily="49" charset="-122"/>
                <a:cs typeface="Times New Roman" panose="02020603050405020304" pitchFamily="18" charset="0"/>
              </a:rPr>
              <a:t>i</a:t>
            </a:r>
            <a:r>
              <a:rPr lang="en-US" dirty="0">
                <a:latin typeface="Times New Roman" panose="02020603050405020304" pitchFamily="18" charset="0"/>
                <a:ea typeface="楷体_GB2312" panose="02010609030101010101" pitchFamily="49" charset="-122"/>
                <a:cs typeface="Times New Roman" panose="02020603050405020304" pitchFamily="18" charset="0"/>
              </a:rPr>
              <a:t>) globally </a:t>
            </a:r>
            <a:r>
              <a:rPr lang="en-US" dirty="0">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fit statistical/probabilistic models </a:t>
            </a:r>
            <a:r>
              <a:rPr lang="en-US" dirty="0">
                <a:latin typeface="Times New Roman" panose="02020603050405020304" pitchFamily="18" charset="0"/>
                <a:ea typeface="楷体_GB2312" panose="02010609030101010101" pitchFamily="49" charset="-122"/>
                <a:cs typeface="Times New Roman" panose="02020603050405020304" pitchFamily="18" charset="0"/>
              </a:rPr>
              <a:t>to the contact map data</a:t>
            </a:r>
          </a:p>
          <a:p>
            <a:r>
              <a:rPr lang="en-US" dirty="0">
                <a:latin typeface="Times New Roman" panose="02020603050405020304" pitchFamily="18" charset="0"/>
                <a:ea typeface="楷体_GB2312" panose="02010609030101010101" pitchFamily="49" charset="-122"/>
                <a:cs typeface="Times New Roman" panose="02020603050405020304" pitchFamily="18" charset="0"/>
              </a:rPr>
              <a:t>       (ii) assign p values to each individual pixel/entry in the contact map by </a:t>
            </a:r>
            <a:r>
              <a:rPr lang="en-US" dirty="0">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comparing the observed count values</a:t>
            </a:r>
          </a:p>
          <a:p>
            <a:r>
              <a:rPr lang="en-US" dirty="0">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             to the expected values</a:t>
            </a:r>
            <a:r>
              <a:rPr lang="en-US" dirty="0">
                <a:latin typeface="Times New Roman" panose="02020603050405020304" pitchFamily="18" charset="0"/>
                <a:ea typeface="楷体_GB2312" panose="02010609030101010101" pitchFamily="49" charset="-122"/>
                <a:cs typeface="Times New Roman" panose="02020603050405020304" pitchFamily="18" charset="0"/>
              </a:rPr>
              <a:t> computed from the fitted model. </a:t>
            </a:r>
          </a:p>
          <a:p>
            <a:pPr marL="285750" indent="-285750">
              <a:buFont typeface="Wingdings" panose="05000000000000000000" pitchFamily="2" charset="2"/>
              <a:buChar char="q"/>
            </a:pPr>
            <a:endParaRPr lang="en-US" dirty="0">
              <a:latin typeface="Times New Roman" panose="02020603050405020304" pitchFamily="18" charset="0"/>
              <a:ea typeface="楷体_GB2312" panose="02010609030101010101" pitchFamily="49" charset="-122"/>
              <a:cs typeface="Times New Roman" panose="02020603050405020304" pitchFamily="18" charset="0"/>
            </a:endParaRPr>
          </a:p>
          <a:p>
            <a:pPr marL="285750" indent="-285750">
              <a:buFont typeface="Wingdings" panose="05000000000000000000" pitchFamily="2" charset="2"/>
              <a:buChar char="q"/>
            </a:pPr>
            <a:r>
              <a:rPr lang="en-US" dirty="0">
                <a:highlight>
                  <a:srgbClr val="FFFF00"/>
                </a:highlight>
                <a:latin typeface="Times New Roman" panose="02020603050405020304" pitchFamily="18" charset="0"/>
                <a:ea typeface="楷体_GB2312" panose="02010609030101010101" pitchFamily="49" charset="-122"/>
                <a:cs typeface="Times New Roman" panose="02020603050405020304" pitchFamily="18" charset="0"/>
              </a:rPr>
              <a:t>local enrichment-based (</a:t>
            </a:r>
            <a:r>
              <a:rPr lang="en-US" dirty="0">
                <a:solidFill>
                  <a:srgbClr val="FF0000"/>
                </a:solidFill>
                <a:highlight>
                  <a:srgbClr val="FFFF00"/>
                </a:highlight>
                <a:latin typeface="Times New Roman" panose="02020603050405020304" pitchFamily="18" charset="0"/>
                <a:ea typeface="楷体_GB2312" panose="02010609030101010101" pitchFamily="49" charset="-122"/>
                <a:cs typeface="Times New Roman" panose="02020603050405020304" pitchFamily="18" charset="0"/>
              </a:rPr>
              <a:t>loop calling</a:t>
            </a:r>
            <a:r>
              <a:rPr lang="en-US" dirty="0">
                <a:highlight>
                  <a:srgbClr val="FFFF00"/>
                </a:highlight>
                <a:latin typeface="Times New Roman" panose="02020603050405020304" pitchFamily="18" charset="0"/>
                <a:ea typeface="楷体_GB2312" panose="02010609030101010101" pitchFamily="49" charset="-122"/>
                <a:cs typeface="Times New Roman" panose="02020603050405020304" pitchFamily="18" charset="0"/>
              </a:rPr>
              <a:t>) methods</a:t>
            </a:r>
            <a:r>
              <a:rPr lang="en-US" dirty="0">
                <a:latin typeface="Times New Roman" panose="02020603050405020304" pitchFamily="18" charset="0"/>
                <a:ea typeface="楷体_GB2312" panose="02010609030101010101" pitchFamily="49" charset="-122"/>
                <a:cs typeface="Times New Roman" panose="02020603050405020304" pitchFamily="18" charset="0"/>
              </a:rPr>
              <a:t>, </a:t>
            </a:r>
            <a:r>
              <a:rPr lang="en-US" dirty="0" err="1">
                <a:latin typeface="Times New Roman" panose="02020603050405020304" pitchFamily="18" charset="0"/>
                <a:ea typeface="楷体_GB2312" panose="02010609030101010101" pitchFamily="49" charset="-122"/>
                <a:cs typeface="Times New Roman" panose="02020603050405020304" pitchFamily="18" charset="0"/>
              </a:rPr>
              <a:t>eg.</a:t>
            </a:r>
            <a:r>
              <a:rPr lang="en-US" dirty="0">
                <a:latin typeface="Times New Roman" panose="02020603050405020304" pitchFamily="18" charset="0"/>
                <a:ea typeface="楷体_GB2312" panose="02010609030101010101" pitchFamily="49" charset="-122"/>
                <a:cs typeface="Times New Roman" panose="02020603050405020304" pitchFamily="18" charset="0"/>
              </a:rPr>
              <a:t> </a:t>
            </a:r>
            <a:r>
              <a:rPr lang="en-US" dirty="0" err="1">
                <a:latin typeface="Times New Roman" panose="02020603050405020304" pitchFamily="18" charset="0"/>
                <a:ea typeface="楷体_GB2312" panose="02010609030101010101" pitchFamily="49" charset="-122"/>
                <a:cs typeface="Times New Roman" panose="02020603050405020304" pitchFamily="18" charset="0"/>
              </a:rPr>
              <a:t>HiCCUPs</a:t>
            </a:r>
            <a:r>
              <a:rPr lang="en-US" dirty="0">
                <a:latin typeface="Times New Roman" panose="02020603050405020304" pitchFamily="18" charset="0"/>
                <a:ea typeface="楷体_GB2312" panose="02010609030101010101" pitchFamily="49" charset="-122"/>
                <a:cs typeface="Times New Roman" panose="02020603050405020304" pitchFamily="18" charset="0"/>
              </a:rPr>
              <a:t> &amp; Mustache</a:t>
            </a:r>
            <a:br>
              <a:rPr lang="en-US" dirty="0">
                <a:latin typeface="Times New Roman" panose="02020603050405020304" pitchFamily="18" charset="0"/>
                <a:ea typeface="楷体_GB2312" panose="02010609030101010101" pitchFamily="49" charset="-122"/>
                <a:cs typeface="Times New Roman" panose="02020603050405020304" pitchFamily="18" charset="0"/>
              </a:rPr>
            </a:br>
            <a:r>
              <a:rPr lang="en-US" dirty="0">
                <a:latin typeface="Times New Roman" panose="02020603050405020304" pitchFamily="18" charset="0"/>
                <a:ea typeface="楷体_GB2312" panose="02010609030101010101" pitchFamily="49" charset="-122"/>
                <a:cs typeface="Times New Roman" panose="02020603050405020304" pitchFamily="18" charset="0"/>
              </a:rPr>
              <a:t>identifies </a:t>
            </a:r>
            <a:r>
              <a:rPr lang="en-US" dirty="0" err="1">
                <a:latin typeface="Times New Roman" panose="02020603050405020304" pitchFamily="18" charset="0"/>
                <a:ea typeface="楷体_GB2312" panose="02010609030101010101" pitchFamily="49" charset="-122"/>
                <a:cs typeface="Times New Roman" panose="02020603050405020304" pitchFamily="18" charset="0"/>
              </a:rPr>
              <a:t>2D</a:t>
            </a:r>
            <a:r>
              <a:rPr lang="en-US" dirty="0">
                <a:latin typeface="Times New Roman" panose="02020603050405020304" pitchFamily="18" charset="0"/>
                <a:ea typeface="楷体_GB2312" panose="02010609030101010101" pitchFamily="49" charset="-122"/>
                <a:cs typeface="Times New Roman" panose="02020603050405020304" pitchFamily="18" charset="0"/>
              </a:rPr>
              <a:t> peaks in contact map that are </a:t>
            </a:r>
            <a:r>
              <a:rPr lang="en-US" dirty="0">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not only significantly higher than </a:t>
            </a:r>
            <a:r>
              <a:rPr lang="en-US" dirty="0">
                <a:latin typeface="Times New Roman" panose="02020603050405020304" pitchFamily="18" charset="0"/>
                <a:ea typeface="楷体_GB2312" panose="02010609030101010101" pitchFamily="49" charset="-122"/>
                <a:cs typeface="Times New Roman" panose="02020603050405020304" pitchFamily="18" charset="0"/>
              </a:rPr>
              <a:t>expected from the </a:t>
            </a:r>
            <a:r>
              <a:rPr lang="en-US" dirty="0">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global background</a:t>
            </a:r>
            <a:r>
              <a:rPr lang="en-US" dirty="0">
                <a:latin typeface="Times New Roman" panose="02020603050405020304" pitchFamily="18" charset="0"/>
                <a:ea typeface="楷体_GB2312" panose="02010609030101010101" pitchFamily="49" charset="-122"/>
                <a:cs typeface="Times New Roman" panose="02020603050405020304" pitchFamily="18" charset="0"/>
              </a:rPr>
              <a:t>, </a:t>
            </a:r>
            <a:r>
              <a:rPr lang="en-US" dirty="0">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but also </a:t>
            </a:r>
            <a:r>
              <a:rPr lang="en-US" dirty="0">
                <a:latin typeface="Times New Roman" panose="02020603050405020304" pitchFamily="18" charset="0"/>
                <a:ea typeface="楷体_GB2312" panose="02010609030101010101" pitchFamily="49" charset="-122"/>
                <a:cs typeface="Times New Roman" panose="02020603050405020304" pitchFamily="18" charset="0"/>
              </a:rPr>
              <a:t>are </a:t>
            </a:r>
            <a:r>
              <a:rPr lang="en-US" dirty="0">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local maxima </a:t>
            </a:r>
            <a:r>
              <a:rPr lang="en-US" dirty="0">
                <a:latin typeface="Times New Roman" panose="02020603050405020304" pitchFamily="18" charset="0"/>
                <a:ea typeface="楷体_GB2312" panose="02010609030101010101" pitchFamily="49" charset="-122"/>
                <a:cs typeface="Times New Roman" panose="02020603050405020304" pitchFamily="18" charset="0"/>
              </a:rPr>
              <a:t>with respect to their neighboring pixels.</a:t>
            </a:r>
            <a:endParaRPr lang="zh-CN" altLang="en-US" dirty="0">
              <a:latin typeface="Times New Roman" panose="02020603050405020304" pitchFamily="18" charset="0"/>
              <a:ea typeface="楷体_GB2312" panose="02010609030101010101" pitchFamily="49" charset="-122"/>
              <a:cs typeface="Times New Roman" panose="02020603050405020304" pitchFamily="18" charset="0"/>
            </a:endParaRPr>
          </a:p>
        </p:txBody>
      </p:sp>
      <p:sp>
        <p:nvSpPr>
          <p:cNvPr id="5" name="文本框 4"/>
          <p:cNvSpPr txBox="1"/>
          <p:nvPr/>
        </p:nvSpPr>
        <p:spPr>
          <a:xfrm>
            <a:off x="5521842" y="0"/>
            <a:ext cx="3693703" cy="30008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Abbas </a:t>
            </a:r>
            <a:r>
              <a:rPr lang="en-US" dirty="0" err="1">
                <a:latin typeface="Times New Roman" panose="02020603050405020304" pitchFamily="18" charset="0"/>
                <a:cs typeface="Times New Roman" panose="02020603050405020304" pitchFamily="18" charset="0"/>
              </a:rPr>
              <a:t>Roayaei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Ardakany</a:t>
            </a:r>
            <a:r>
              <a:rPr lang="en-US" dirty="0">
                <a:latin typeface="Times New Roman" panose="02020603050405020304" pitchFamily="18" charset="0"/>
                <a:cs typeface="Times New Roman" panose="02020603050405020304" pitchFamily="18" charset="0"/>
              </a:rPr>
              <a:t>, 2020. Genome Biology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0242" y="113414"/>
            <a:ext cx="857927" cy="338554"/>
          </a:xfrm>
          <a:prstGeom prst="rect">
            <a:avLst/>
          </a:prstGeom>
          <a:noFill/>
        </p:spPr>
        <p:txBody>
          <a:bodyPr wrap="none" rtlCol="0">
            <a:spAutoFit/>
          </a:bodyPr>
          <a:lstStyle/>
          <a:p>
            <a:r>
              <a:rPr lang="en-US" sz="1600" dirty="0" err="1">
                <a:latin typeface="Times New Roman" panose="02020603050405020304" pitchFamily="18" charset="0"/>
                <a:cs typeface="Times New Roman" panose="02020603050405020304" pitchFamily="18" charset="0"/>
              </a:rPr>
              <a:t>FitHi</a:t>
            </a:r>
            <a:r>
              <a:rPr lang="en-US" altLang="zh-CN" sz="1600" dirty="0" err="1">
                <a:latin typeface="Times New Roman" panose="02020603050405020304" pitchFamily="18" charset="0"/>
                <a:cs typeface="Times New Roman" panose="02020603050405020304" pitchFamily="18" charset="0"/>
              </a:rPr>
              <a:t>C2</a:t>
            </a:r>
            <a:endParaRPr lang="en-US" sz="1600"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6471281" y="0"/>
            <a:ext cx="2672719" cy="5078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Ferhat Ay, 2014. Genome Research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1601972" y="248094"/>
            <a:ext cx="5081840" cy="300082"/>
          </a:xfrm>
          <a:prstGeom prst="rect">
            <a:avLst/>
          </a:prstGeom>
          <a:noFill/>
        </p:spPr>
        <p:txBody>
          <a:bodyPr wrap="none" rtlCol="0">
            <a:spAutoFit/>
          </a:bodyPr>
          <a:lstStyle/>
          <a:p>
            <a:r>
              <a:rPr lang="zh-CN" altLang="en-US" dirty="0">
                <a:latin typeface="Consolas" panose="020B0609020204030204" pitchFamily="49" charset="0"/>
                <a:ea typeface="楷体_GB2312" panose="02010609030101010101" pitchFamily="49" charset="-122"/>
              </a:rPr>
              <a:t>主流</a:t>
            </a:r>
            <a:r>
              <a:rPr lang="en-US" altLang="zh-CN" dirty="0">
                <a:latin typeface="Consolas" panose="020B0609020204030204" pitchFamily="49" charset="0"/>
                <a:ea typeface="楷体_GB2312" panose="02010609030101010101" pitchFamily="49" charset="-122"/>
              </a:rPr>
              <a:t>loop calling</a:t>
            </a:r>
            <a:r>
              <a:rPr lang="zh-CN" altLang="en-US" dirty="0">
                <a:latin typeface="Consolas" panose="020B0609020204030204" pitchFamily="49" charset="0"/>
                <a:ea typeface="楷体_GB2312" panose="02010609030101010101" pitchFamily="49" charset="-122"/>
              </a:rPr>
              <a:t>工具中，唯一可以检测</a:t>
            </a:r>
            <a:r>
              <a:rPr lang="en-US" altLang="zh-CN" dirty="0">
                <a:latin typeface="Consolas" panose="020B0609020204030204" pitchFamily="49" charset="0"/>
                <a:ea typeface="楷体_GB2312" panose="02010609030101010101" pitchFamily="49" charset="-122"/>
              </a:rPr>
              <a:t>trans</a:t>
            </a:r>
            <a:r>
              <a:rPr lang="zh-CN" altLang="en-US" dirty="0">
                <a:latin typeface="Consolas" panose="020B0609020204030204" pitchFamily="49" charset="0"/>
                <a:ea typeface="楷体_GB2312" panose="02010609030101010101" pitchFamily="49" charset="-122"/>
              </a:rPr>
              <a:t>显著互作的工具</a:t>
            </a:r>
            <a:endParaRPr lang="en-US" dirty="0">
              <a:latin typeface="Consolas" panose="020B0609020204030204" pitchFamily="49" charset="0"/>
              <a:ea typeface="楷体_GB2312" panose="02010609030101010101" pitchFamily="49"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960" y="1076662"/>
            <a:ext cx="2809875" cy="238125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3728483" y="680484"/>
            <a:ext cx="5067174" cy="1962076"/>
          </a:xfrm>
          <a:prstGeom prst="rect">
            <a:avLst/>
          </a:prstGeom>
          <a:noFill/>
        </p:spPr>
        <p:txBody>
          <a:bodyPr wrap="square" rtlCol="0">
            <a:spAutoFit/>
          </a:bodyPr>
          <a:lstStyle/>
          <a:p>
            <a:pPr marL="285750" indent="-285750">
              <a:buFont typeface="Wingdings" panose="05000000000000000000" pitchFamily="2" charset="2"/>
              <a:buChar char="q"/>
            </a:pP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我们先对</a:t>
            </a:r>
            <a:r>
              <a:rPr lang="en-US" altLang="zh-CN" dirty="0" err="1">
                <a:latin typeface="Times New Roman" panose="02020603050405020304" pitchFamily="18" charset="0"/>
                <a:ea typeface="楷体_GB2312" panose="02010609030101010101" pitchFamily="49" charset="-122"/>
                <a:cs typeface="Times New Roman" panose="02020603050405020304" pitchFamily="18" charset="0"/>
              </a:rPr>
              <a:t>chr1</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和</a:t>
            </a:r>
            <a:r>
              <a:rPr lang="en-US" altLang="zh-CN" dirty="0" err="1">
                <a:latin typeface="Times New Roman" panose="02020603050405020304" pitchFamily="18" charset="0"/>
                <a:ea typeface="楷体_GB2312" panose="02010609030101010101" pitchFamily="49" charset="-122"/>
                <a:cs typeface="Times New Roman" panose="02020603050405020304" pitchFamily="18" charset="0"/>
              </a:rPr>
              <a:t>chr2</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划分</a:t>
            </a:r>
            <a:r>
              <a:rPr lang="en-US" altLang="zh-CN" dirty="0" err="1">
                <a:latin typeface="Times New Roman" panose="02020603050405020304" pitchFamily="18" charset="0"/>
                <a:ea typeface="楷体_GB2312" panose="02010609030101010101" pitchFamily="49" charset="-122"/>
                <a:cs typeface="Times New Roman" panose="02020603050405020304" pitchFamily="18" charset="0"/>
              </a:rPr>
              <a:t>loucs</a:t>
            </a:r>
            <a:endParaRPr lang="en-US" altLang="zh-CN" dirty="0">
              <a:latin typeface="Times New Roman" panose="02020603050405020304" pitchFamily="18" charset="0"/>
              <a:ea typeface="楷体_GB2312" panose="02010609030101010101" pitchFamily="49" charset="-122"/>
              <a:cs typeface="Times New Roman" panose="02020603050405020304" pitchFamily="18" charset="0"/>
            </a:endParaRPr>
          </a:p>
          <a:p>
            <a:pPr marL="285750" indent="-285750">
              <a:buFont typeface="Wingdings" panose="05000000000000000000" pitchFamily="2" charset="2"/>
              <a:buChar char="q"/>
            </a:pPr>
            <a:endParaRPr lang="en-US" altLang="zh-CN" dirty="0">
              <a:latin typeface="Times New Roman" panose="02020603050405020304" pitchFamily="18" charset="0"/>
              <a:ea typeface="楷体_GB2312" panose="02010609030101010101" pitchFamily="49" charset="-122"/>
              <a:cs typeface="Times New Roman" panose="02020603050405020304" pitchFamily="18" charset="0"/>
            </a:endParaRPr>
          </a:p>
          <a:p>
            <a:pPr marL="285750" indent="-285750">
              <a:buFont typeface="Wingdings" panose="05000000000000000000" pitchFamily="2" charset="2"/>
              <a:buChar char="q"/>
            </a:pP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再从</a:t>
            </a:r>
            <a:r>
              <a:rPr lang="en-US" altLang="zh-CN" dirty="0" err="1">
                <a:latin typeface="Times New Roman" panose="02020603050405020304" pitchFamily="18" charset="0"/>
                <a:ea typeface="楷体_GB2312" panose="02010609030101010101" pitchFamily="49" charset="-122"/>
                <a:cs typeface="Times New Roman" panose="02020603050405020304" pitchFamily="18" charset="0"/>
              </a:rPr>
              <a:t>chr1</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上拿一个</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loci</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，从</a:t>
            </a:r>
            <a:r>
              <a:rPr lang="en-US" altLang="zh-CN" dirty="0" err="1">
                <a:latin typeface="Times New Roman" panose="02020603050405020304" pitchFamily="18" charset="0"/>
                <a:ea typeface="楷体_GB2312" panose="02010609030101010101" pitchFamily="49" charset="-122"/>
                <a:cs typeface="Times New Roman" panose="02020603050405020304" pitchFamily="18" charset="0"/>
              </a:rPr>
              <a:t>chr2</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拿一个</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loci</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进行组合，数一下</a:t>
            </a:r>
            <a:r>
              <a:rPr lang="en-US" altLang="zh-CN" dirty="0" err="1">
                <a:latin typeface="Times New Roman" panose="02020603050405020304" pitchFamily="18" charset="0"/>
                <a:ea typeface="楷体_GB2312" panose="02010609030101010101" pitchFamily="49" charset="-122"/>
                <a:cs typeface="Times New Roman" panose="02020603050405020304" pitchFamily="18" charset="0"/>
              </a:rPr>
              <a:t>loci1-loci1</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 </a:t>
            </a:r>
            <a:r>
              <a:rPr lang="en-US" altLang="zh-CN" dirty="0" err="1">
                <a:latin typeface="Times New Roman" panose="02020603050405020304" pitchFamily="18" charset="0"/>
                <a:ea typeface="楷体_GB2312" panose="02010609030101010101" pitchFamily="49" charset="-122"/>
                <a:cs typeface="Times New Roman" panose="02020603050405020304" pitchFamily="18" charset="0"/>
              </a:rPr>
              <a:t>loci1-loci2</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 ... </a:t>
            </a:r>
            <a:r>
              <a:rPr lang="en-US" altLang="zh-CN" dirty="0">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lociℓ1-lociℓ2</a:t>
            </a:r>
            <a:r>
              <a:rPr lang="en-US" dirty="0">
                <a:latin typeface="Times New Roman" panose="02020603050405020304" pitchFamily="18" charset="0"/>
                <a:ea typeface="楷体_GB2312" panose="02010609030101010101" pitchFamily="49" charset="-122"/>
                <a:cs typeface="Times New Roman" panose="02020603050405020304" pitchFamily="18" charset="0"/>
              </a:rPr>
              <a:t>...</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，总的可能的组合情况是有</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M</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种，每一种组合被取到的概率为</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1/M</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a:t>
            </a:r>
            <a:endParaRPr lang="en-US" altLang="zh-CN" dirty="0">
              <a:latin typeface="Times New Roman" panose="02020603050405020304" pitchFamily="18" charset="0"/>
              <a:ea typeface="楷体_GB2312" panose="02010609030101010101" pitchFamily="49" charset="-122"/>
              <a:cs typeface="Times New Roman" panose="02020603050405020304" pitchFamily="18" charset="0"/>
            </a:endParaRPr>
          </a:p>
          <a:p>
            <a:pPr marL="285750" indent="-285750">
              <a:buFont typeface="Wingdings" panose="05000000000000000000" pitchFamily="2" charset="2"/>
              <a:buChar char="q"/>
            </a:pPr>
            <a:endParaRPr lang="en-US" altLang="zh-CN" dirty="0">
              <a:latin typeface="Times New Roman" panose="02020603050405020304" pitchFamily="18" charset="0"/>
              <a:ea typeface="楷体_GB2312" panose="02010609030101010101" pitchFamily="49" charset="-122"/>
              <a:cs typeface="Times New Roman" panose="02020603050405020304" pitchFamily="18" charset="0"/>
            </a:endParaRPr>
          </a:p>
          <a:p>
            <a:pPr marL="285750" indent="-285750">
              <a:buFont typeface="Wingdings" panose="05000000000000000000" pitchFamily="2" charset="2"/>
              <a:buChar char="q"/>
            </a:pP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一对</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reads</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肯定是这</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M</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种组合中的一种，假设有</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3</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对</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PE reads</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，随机地往上述</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M</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种组合中放，如左图</a:t>
            </a:r>
            <a:r>
              <a:rPr lang="en-US" altLang="zh-CN" dirty="0">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lociℓ1-lociℓ2</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这种组合有</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k</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对</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read-pair</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的概率，符合二项分布</a:t>
            </a:r>
            <a:endParaRPr lang="en-US" dirty="0">
              <a:latin typeface="Times New Roman" panose="02020603050405020304" pitchFamily="18" charset="0"/>
              <a:ea typeface="楷体_GB2312" panose="02010609030101010101" pitchFamily="49" charset="-122"/>
              <a:cs typeface="Times New Roman" panose="02020603050405020304" pitchFamily="18"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3278" y="2585810"/>
            <a:ext cx="3962571" cy="600076"/>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3839029" y="3127827"/>
            <a:ext cx="5032147" cy="923330"/>
          </a:xfrm>
          <a:prstGeom prst="rect">
            <a:avLst/>
          </a:prstGeom>
          <a:noFill/>
        </p:spPr>
        <p:txBody>
          <a:bodyPr wrap="none" rtlCol="0">
            <a:spAutoFit/>
          </a:bodyPr>
          <a:lstStyle/>
          <a:p>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抛</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5</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次正常的硬币，求正好有</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3</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次正面朝上的概率，符合二项分布</a:t>
            </a:r>
            <a:endParaRPr lang="en-US" altLang="zh-CN" dirty="0">
              <a:latin typeface="Times New Roman" panose="02020603050405020304" pitchFamily="18" charset="0"/>
              <a:ea typeface="楷体_GB2312" panose="02010609030101010101" pitchFamily="49" charset="-122"/>
              <a:cs typeface="Times New Roman" panose="02020603050405020304" pitchFamily="18" charset="0"/>
            </a:endParaRPr>
          </a:p>
          <a:p>
            <a:endParaRPr lang="en-US" altLang="zh-CN" dirty="0">
              <a:latin typeface="Times New Roman" panose="02020603050405020304" pitchFamily="18" charset="0"/>
              <a:ea typeface="楷体_GB2312" panose="02010609030101010101" pitchFamily="49" charset="-122"/>
              <a:cs typeface="Times New Roman" panose="02020603050405020304" pitchFamily="18" charset="0"/>
            </a:endParaRPr>
          </a:p>
          <a:p>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 p =&gt; 1/M</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N</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是假设的</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3</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对</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read-pairs</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k</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是这</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3</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个</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PE reads</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恰好</a:t>
            </a:r>
            <a:endParaRPr lang="en-US" altLang="zh-CN" dirty="0">
              <a:latin typeface="Times New Roman" panose="02020603050405020304" pitchFamily="18" charset="0"/>
              <a:ea typeface="楷体_GB2312" panose="02010609030101010101" pitchFamily="49" charset="-122"/>
              <a:cs typeface="Times New Roman" panose="02020603050405020304" pitchFamily="18" charset="0"/>
            </a:endParaRPr>
          </a:p>
          <a:p>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有</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k</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对是</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lociℓ1-lociℓ2</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组合</a:t>
            </a:r>
            <a:endParaRPr lang="en-US" dirty="0">
              <a:latin typeface="Times New Roman" panose="02020603050405020304" pitchFamily="18" charset="0"/>
              <a:ea typeface="楷体_GB2312" panose="02010609030101010101" pitchFamily="49" charset="-122"/>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0242" y="113414"/>
            <a:ext cx="857927" cy="338554"/>
          </a:xfrm>
          <a:prstGeom prst="rect">
            <a:avLst/>
          </a:prstGeom>
          <a:noFill/>
        </p:spPr>
        <p:txBody>
          <a:bodyPr wrap="none" rtlCol="0">
            <a:spAutoFit/>
          </a:bodyPr>
          <a:lstStyle/>
          <a:p>
            <a:r>
              <a:rPr lang="en-US" sz="1600" dirty="0" err="1">
                <a:latin typeface="Times New Roman" panose="02020603050405020304" pitchFamily="18" charset="0"/>
                <a:cs typeface="Times New Roman" panose="02020603050405020304" pitchFamily="18" charset="0"/>
              </a:rPr>
              <a:t>FitHi</a:t>
            </a:r>
            <a:r>
              <a:rPr lang="en-US" altLang="zh-CN" sz="1600" dirty="0" err="1">
                <a:latin typeface="Times New Roman" panose="02020603050405020304" pitchFamily="18" charset="0"/>
                <a:cs typeface="Times New Roman" panose="02020603050405020304" pitchFamily="18" charset="0"/>
              </a:rPr>
              <a:t>C2</a:t>
            </a:r>
            <a:endParaRPr lang="en-US" sz="1600" dirty="0">
              <a:latin typeface="Times New Roman" panose="02020603050405020304" pitchFamily="18" charset="0"/>
              <a:cs typeface="Times New Roman" panose="02020603050405020304" pitchFamily="18" charset="0"/>
            </a:endParaRP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822" y="626766"/>
            <a:ext cx="7590594" cy="2272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
          <p:cNvSpPr txBox="1">
            <a:spLocks noChangeArrowheads="1"/>
          </p:cNvSpPr>
          <p:nvPr/>
        </p:nvSpPr>
        <p:spPr bwMode="auto">
          <a:xfrm>
            <a:off x="406401" y="2964196"/>
            <a:ext cx="8011885"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上页是染色体间互作的情况，如果是</a:t>
            </a:r>
            <a:r>
              <a:rPr lang="zh-CN" altLang="en-US" dirty="0">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染色体内两个</a:t>
            </a:r>
            <a:r>
              <a:rPr lang="en-US" altLang="zh-CN" dirty="0">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locus</a:t>
            </a:r>
            <a:r>
              <a:rPr lang="zh-CN" altLang="en-US" dirty="0">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互作</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的情况，还需要考虑</a:t>
            </a:r>
            <a:r>
              <a:rPr lang="zh-CN" altLang="en-US" dirty="0">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互作随距离衰减</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，不能直接采用二项分布检验计算。</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Ferhat Ay</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等人提出了一套距离矫正方法：</a:t>
            </a:r>
            <a:endParaRPr lang="en-US" altLang="zh-CN" dirty="0">
              <a:latin typeface="Times New Roman" panose="02020603050405020304" pitchFamily="18" charset="0"/>
              <a:ea typeface="楷体_GB2312" panose="02010609030101010101" pitchFamily="49" charset="-122"/>
              <a:cs typeface="Times New Roman" panose="02020603050405020304" pitchFamily="18" charset="0"/>
            </a:endParaRPr>
          </a:p>
          <a:p>
            <a:pPr eaLnBrk="1" hangingPunct="1">
              <a:buFont typeface="Arial" panose="020B0604020202020204" pitchFamily="34" charset="0"/>
              <a:buNone/>
            </a:pP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(1) </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根据所有互作的概率与距离绘图，例如</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0-</a:t>
            </a:r>
            <a:r>
              <a:rPr lang="en-US" altLang="zh-CN" dirty="0" err="1">
                <a:latin typeface="Times New Roman" panose="02020603050405020304" pitchFamily="18" charset="0"/>
                <a:ea typeface="楷体_GB2312" panose="02010609030101010101" pitchFamily="49" charset="-122"/>
                <a:cs typeface="Times New Roman" panose="02020603050405020304" pitchFamily="18" charset="0"/>
              </a:rPr>
              <a:t>100kb</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a:t>
            </a:r>
            <a:r>
              <a:rPr lang="en-US" altLang="zh-CN" dirty="0" err="1">
                <a:latin typeface="Times New Roman" panose="02020603050405020304" pitchFamily="18" charset="0"/>
                <a:ea typeface="楷体_GB2312" panose="02010609030101010101" pitchFamily="49" charset="-122"/>
                <a:cs typeface="Times New Roman" panose="02020603050405020304" pitchFamily="18" charset="0"/>
              </a:rPr>
              <a:t>100kb-200kb</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a:t>
            </a:r>
            <a:r>
              <a:rPr lang="en-US" altLang="zh-CN" dirty="0" err="1">
                <a:latin typeface="Times New Roman" panose="02020603050405020304" pitchFamily="18" charset="0"/>
                <a:ea typeface="楷体_GB2312" panose="02010609030101010101" pitchFamily="49" charset="-122"/>
                <a:cs typeface="Times New Roman" panose="02020603050405020304" pitchFamily="18" charset="0"/>
              </a:rPr>
              <a:t>200kb-300k</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等分档来算，每个档位的互作概率大致相同，拟合互作概率</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距离曲线</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(spline-1)</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a:t>
            </a:r>
            <a:endParaRPr lang="en-US" altLang="zh-CN" dirty="0">
              <a:latin typeface="Times New Roman" panose="02020603050405020304" pitchFamily="18" charset="0"/>
              <a:ea typeface="楷体_GB2312" panose="02010609030101010101" pitchFamily="49" charset="-122"/>
              <a:cs typeface="Times New Roman" panose="02020603050405020304" pitchFamily="18" charset="0"/>
            </a:endParaRPr>
          </a:p>
          <a:p>
            <a:pPr eaLnBrk="1" hangingPunct="1">
              <a:buFont typeface="Arial" panose="020B0604020202020204" pitchFamily="34" charset="0"/>
              <a:buNone/>
            </a:pP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(2) </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设定阈值排除异常点</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(outliers)</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，并重新拟合互作概率</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距离曲线</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(spline-2)</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，也可进行多次迭代，通常迭代两次即可</a:t>
            </a:r>
            <a:endParaRPr lang="en-US" altLang="zh-CN" dirty="0">
              <a:latin typeface="Times New Roman" panose="02020603050405020304" pitchFamily="18" charset="0"/>
              <a:ea typeface="楷体_GB2312" panose="02010609030101010101" pitchFamily="49" charset="-122"/>
              <a:cs typeface="Times New Roman" panose="02020603050405020304" pitchFamily="18" charset="0"/>
            </a:endParaRPr>
          </a:p>
          <a:p>
            <a:pPr eaLnBrk="1" hangingPunct="1">
              <a:buFont typeface="Arial" panose="020B0604020202020204" pitchFamily="34" charset="0"/>
              <a:buNone/>
            </a:pP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(3) </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跟据</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spline-N</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设定不同互作距离下的互作概率</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p</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，使用二项分布检验计算</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p-value</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，并进行多重检验计算</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q-value</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a:t>
            </a:r>
          </a:p>
        </p:txBody>
      </p:sp>
      <p:sp>
        <p:nvSpPr>
          <p:cNvPr id="6" name="文本框 5"/>
          <p:cNvSpPr txBox="1"/>
          <p:nvPr/>
        </p:nvSpPr>
        <p:spPr>
          <a:xfrm>
            <a:off x="6471281" y="0"/>
            <a:ext cx="2672719" cy="5078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Ferhat Ay, 2014. Genome Research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9860" y="92150"/>
            <a:ext cx="1146468" cy="369332"/>
          </a:xfrm>
          <a:prstGeom prst="rect">
            <a:avLst/>
          </a:prstGeom>
          <a:noFill/>
        </p:spPr>
        <p:txBody>
          <a:bodyPr wrap="none" rtlCol="0">
            <a:spAutoFit/>
          </a:bodyPr>
          <a:lstStyle/>
          <a:p>
            <a:r>
              <a:rPr lang="en-US" sz="1800" dirty="0" err="1">
                <a:effectLst/>
                <a:latin typeface="Times New Roman" panose="02020603050405020304" pitchFamily="18" charset="0"/>
                <a:ea typeface="仿宋" panose="02010609060101010101" pitchFamily="49" charset="-122"/>
              </a:rPr>
              <a:t>H</a:t>
            </a:r>
            <a:r>
              <a:rPr lang="en-US" altLang="zh-CN" sz="1800" dirty="0" err="1">
                <a:effectLst/>
                <a:latin typeface="Times New Roman" panose="02020603050405020304" pitchFamily="18" charset="0"/>
                <a:ea typeface="仿宋" panose="02010609060101010101" pitchFamily="49" charset="-122"/>
              </a:rPr>
              <a:t>iCCUPS</a:t>
            </a:r>
            <a:endParaRPr lang="en-US"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58812" y="791028"/>
            <a:ext cx="3254906" cy="3763581"/>
          </a:xfrm>
          <a:prstGeom prst="rect">
            <a:avLst/>
          </a:prstGeom>
          <a:noFill/>
        </p:spPr>
      </p:pic>
      <p:sp>
        <p:nvSpPr>
          <p:cNvPr id="4" name="TextBox 4"/>
          <p:cNvSpPr txBox="1">
            <a:spLocks noChangeArrowheads="1"/>
          </p:cNvSpPr>
          <p:nvPr/>
        </p:nvSpPr>
        <p:spPr bwMode="auto">
          <a:xfrm>
            <a:off x="3983665" y="787777"/>
            <a:ext cx="4387701" cy="216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(1) </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将互作图谱局部区域分为中心区；上下区；左右区；四周区；左下区。</a:t>
            </a:r>
            <a:endParaRPr lang="en-US" altLang="zh-CN" dirty="0">
              <a:latin typeface="Times New Roman" panose="02020603050405020304" pitchFamily="18" charset="0"/>
              <a:ea typeface="楷体_GB2312" panose="02010609030101010101" pitchFamily="49" charset="-122"/>
              <a:cs typeface="Times New Roman" panose="02020603050405020304" pitchFamily="18" charset="0"/>
            </a:endParaRPr>
          </a:p>
          <a:p>
            <a:pPr eaLnBrk="1" hangingPunct="1">
              <a:buFont typeface="Arial" panose="020B0604020202020204" pitchFamily="34" charset="0"/>
              <a:buNone/>
            </a:pPr>
            <a:endParaRPr lang="en-US" altLang="zh-CN" dirty="0">
              <a:latin typeface="Times New Roman" panose="02020603050405020304" pitchFamily="18" charset="0"/>
              <a:ea typeface="楷体_GB2312" panose="02010609030101010101" pitchFamily="49" charset="-122"/>
              <a:cs typeface="Times New Roman" panose="02020603050405020304" pitchFamily="18" charset="0"/>
            </a:endParaRPr>
          </a:p>
          <a:p>
            <a:pPr eaLnBrk="1" hangingPunct="1">
              <a:buFont typeface="Arial" panose="020B0604020202020204" pitchFamily="34" charset="0"/>
              <a:buNone/>
            </a:pP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(2) </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中心区要显著高于其他区域；</a:t>
            </a:r>
            <a:endParaRPr lang="en-US" altLang="zh-CN" dirty="0">
              <a:latin typeface="Times New Roman" panose="02020603050405020304" pitchFamily="18" charset="0"/>
              <a:ea typeface="楷体_GB2312" panose="02010609030101010101" pitchFamily="49" charset="-122"/>
              <a:cs typeface="Times New Roman" panose="02020603050405020304" pitchFamily="18" charset="0"/>
            </a:endParaRPr>
          </a:p>
          <a:p>
            <a:pPr eaLnBrk="1" hangingPunct="1">
              <a:buFont typeface="Arial" panose="020B0604020202020204" pitchFamily="34" charset="0"/>
              <a:buNone/>
            </a:pPr>
            <a:endParaRPr lang="en-US" altLang="zh-CN" dirty="0">
              <a:latin typeface="Times New Roman" panose="02020603050405020304" pitchFamily="18" charset="0"/>
              <a:ea typeface="楷体_GB2312" panose="02010609030101010101" pitchFamily="49" charset="-122"/>
              <a:cs typeface="Times New Roman" panose="02020603050405020304" pitchFamily="18" charset="0"/>
            </a:endParaRPr>
          </a:p>
          <a:p>
            <a:pPr eaLnBrk="1" hangingPunct="1">
              <a:buFont typeface="Arial" panose="020B0604020202020204" pitchFamily="34" charset="0"/>
              <a:buNone/>
            </a:pP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(3) </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左下区要高于四周区</a:t>
            </a:r>
            <a:endParaRPr lang="en-US" altLang="zh-CN" dirty="0">
              <a:latin typeface="Times New Roman" panose="02020603050405020304" pitchFamily="18" charset="0"/>
              <a:ea typeface="楷体_GB2312" panose="02010609030101010101" pitchFamily="49" charset="-122"/>
              <a:cs typeface="Times New Roman" panose="02020603050405020304" pitchFamily="18" charset="0"/>
            </a:endParaRPr>
          </a:p>
          <a:p>
            <a:pPr eaLnBrk="1" hangingPunct="1">
              <a:buFont typeface="Arial" panose="020B0604020202020204" pitchFamily="34" charset="0"/>
              <a:buNone/>
            </a:pP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注：该计算及其消耗</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CPU</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a:t>
            </a:r>
            <a:r>
              <a:rPr lang="en-US" altLang="zh-CN" dirty="0" err="1">
                <a:latin typeface="Times New Roman" panose="02020603050405020304" pitchFamily="18" charset="0"/>
                <a:ea typeface="楷体_GB2312" panose="02010609030101010101" pitchFamily="49" charset="-122"/>
                <a:cs typeface="Times New Roman" panose="02020603050405020304" pitchFamily="18" charset="0"/>
              </a:rPr>
              <a:t>juicertools</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中采用</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GPU</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代替</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CPU</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运算。</a:t>
            </a:r>
            <a:endParaRPr lang="en-US" altLang="zh-CN" dirty="0">
              <a:latin typeface="Times New Roman" panose="02020603050405020304" pitchFamily="18" charset="0"/>
              <a:ea typeface="楷体_GB2312" panose="02010609030101010101" pitchFamily="49" charset="-122"/>
              <a:cs typeface="Times New Roman" panose="02020603050405020304" pitchFamily="18" charset="0"/>
            </a:endParaRPr>
          </a:p>
          <a:p>
            <a:pPr eaLnBrk="1" hangingPunct="1">
              <a:buFont typeface="Arial" panose="020B0604020202020204" pitchFamily="34" charset="0"/>
              <a:buNone/>
            </a:pPr>
            <a:endParaRPr lang="en-US" altLang="zh-CN" dirty="0">
              <a:latin typeface="Times New Roman" panose="02020603050405020304" pitchFamily="18" charset="0"/>
              <a:ea typeface="楷体_GB2312" panose="02010609030101010101" pitchFamily="49" charset="-122"/>
              <a:cs typeface="Times New Roman" panose="02020603050405020304" pitchFamily="18" charset="0"/>
            </a:endParaRPr>
          </a:p>
          <a:p>
            <a:pPr eaLnBrk="1" hangingPunct="1">
              <a:buFont typeface="Arial" panose="020B0604020202020204" pitchFamily="34" charset="0"/>
              <a:buNone/>
            </a:pP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loops</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长度最大</a:t>
            </a:r>
            <a:r>
              <a:rPr lang="en-US" altLang="zh-CN" dirty="0" err="1">
                <a:latin typeface="Times New Roman" panose="02020603050405020304" pitchFamily="18" charset="0"/>
                <a:ea typeface="楷体_GB2312" panose="02010609030101010101" pitchFamily="49" charset="-122"/>
                <a:cs typeface="Times New Roman" panose="02020603050405020304" pitchFamily="18" charset="0"/>
              </a:rPr>
              <a:t>2mb</a:t>
            </a:r>
            <a:endParaRPr lang="zh-CN" altLang="en-US" dirty="0">
              <a:latin typeface="Times New Roman" panose="02020603050405020304" pitchFamily="18" charset="0"/>
              <a:ea typeface="楷体_GB2312" panose="02010609030101010101" pitchFamily="49" charset="-122"/>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8595" y="99237"/>
            <a:ext cx="2122697"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Mustache vs </a:t>
            </a:r>
            <a:r>
              <a:rPr lang="en-US" altLang="zh-CN" sz="1600" dirty="0" err="1">
                <a:latin typeface="Times New Roman" panose="02020603050405020304" pitchFamily="18" charset="0"/>
                <a:cs typeface="Times New Roman" panose="02020603050405020304" pitchFamily="18" charset="0"/>
              </a:rPr>
              <a:t>HiCCUPS</a:t>
            </a:r>
            <a:endParaRPr lang="en-US" sz="1600"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2100" y="1269037"/>
            <a:ext cx="2752413" cy="3289423"/>
          </a:xfrm>
          <a:prstGeom prst="rect">
            <a:avLst/>
          </a:prstGeom>
          <a:effectLst>
            <a:glow rad="63500">
              <a:schemeClr val="accent1">
                <a:satMod val="175000"/>
                <a:alpha val="40000"/>
              </a:schemeClr>
            </a:glow>
          </a:effectLst>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1058" y="907311"/>
            <a:ext cx="5525416" cy="1786270"/>
          </a:xfrm>
          <a:prstGeom prst="rect">
            <a:avLst/>
          </a:prstGeom>
        </p:spPr>
      </p:pic>
      <p:sp>
        <p:nvSpPr>
          <p:cNvPr id="9" name="文本框 8"/>
          <p:cNvSpPr txBox="1"/>
          <p:nvPr/>
        </p:nvSpPr>
        <p:spPr>
          <a:xfrm>
            <a:off x="347330" y="623776"/>
            <a:ext cx="5998758" cy="300082"/>
          </a:xfrm>
          <a:prstGeom prst="rect">
            <a:avLst/>
          </a:prstGeom>
          <a:noFill/>
        </p:spPr>
        <p:txBody>
          <a:bodyPr wrap="none" rtlCol="0">
            <a:spAutoFit/>
          </a:bodyPr>
          <a:lstStyle/>
          <a:p>
            <a:pPr marL="285750" indent="-285750">
              <a:buFont typeface="Wingdings" panose="05000000000000000000" pitchFamily="2" charset="2"/>
              <a:buChar char="q"/>
            </a:pPr>
            <a:r>
              <a:rPr lang="zh-CN" altLang="en-US" dirty="0">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生物学重复样本单独</a:t>
            </a:r>
            <a:r>
              <a:rPr lang="en-US" altLang="zh-CN" dirty="0">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call loops</a:t>
            </a:r>
            <a:r>
              <a:rPr lang="zh-CN" altLang="en-US" dirty="0">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，再做</a:t>
            </a:r>
            <a:r>
              <a:rPr lang="en-US" altLang="zh-CN" dirty="0">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overlap</a:t>
            </a:r>
            <a:r>
              <a:rPr lang="zh-CN" altLang="en-US" dirty="0">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a:t>
            </a:r>
            <a:r>
              <a:rPr lang="en-US" altLang="zh-CN" dirty="0">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Mustache</a:t>
            </a:r>
            <a:r>
              <a:rPr lang="zh-CN" altLang="en-US" dirty="0">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结果比</a:t>
            </a:r>
            <a:r>
              <a:rPr lang="en-US" altLang="zh-CN" dirty="0" err="1">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HiCCUPS</a:t>
            </a:r>
            <a:r>
              <a:rPr lang="zh-CN" altLang="en-US" dirty="0">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好</a:t>
            </a:r>
            <a:endParaRPr lang="en-US" dirty="0">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endParaRPr>
          </a:p>
        </p:txBody>
      </p:sp>
      <p:pic>
        <p:nvPicPr>
          <p:cNvPr id="11" name="图片 10"/>
          <p:cNvPicPr>
            <a:picLocks noChangeAspect="1"/>
          </p:cNvPicPr>
          <p:nvPr/>
        </p:nvPicPr>
        <p:blipFill rotWithShape="1">
          <a:blip r:embed="rId5" cstate="print">
            <a:extLst>
              <a:ext uri="{28A0092B-C50C-407E-A947-70E740481C1C}">
                <a14:useLocalDpi xmlns:a14="http://schemas.microsoft.com/office/drawing/2010/main" val="0"/>
              </a:ext>
            </a:extLst>
          </a:blip>
          <a:srcRect r="67694"/>
          <a:stretch>
            <a:fillRect/>
          </a:stretch>
        </p:blipFill>
        <p:spPr>
          <a:xfrm>
            <a:off x="418798" y="3012559"/>
            <a:ext cx="2104662" cy="1913140"/>
          </a:xfrm>
          <a:prstGeom prst="rect">
            <a:avLst/>
          </a:prstGeom>
        </p:spPr>
      </p:pic>
      <p:sp>
        <p:nvSpPr>
          <p:cNvPr id="12" name="文本框 11"/>
          <p:cNvSpPr txBox="1"/>
          <p:nvPr/>
        </p:nvSpPr>
        <p:spPr>
          <a:xfrm>
            <a:off x="372308" y="2746743"/>
            <a:ext cx="5407249" cy="300082"/>
          </a:xfrm>
          <a:prstGeom prst="rect">
            <a:avLst/>
          </a:prstGeom>
          <a:noFill/>
        </p:spPr>
        <p:txBody>
          <a:bodyPr wrap="none" rtlCol="0">
            <a:spAutoFit/>
          </a:bodyPr>
          <a:lstStyle/>
          <a:p>
            <a:pPr marL="285750" indent="-285750">
              <a:buFont typeface="Wingdings" panose="05000000000000000000" pitchFamily="2" charset="2"/>
              <a:buChar char="q"/>
            </a:pPr>
            <a:r>
              <a:rPr lang="en-US" altLang="zh-CN" dirty="0" err="1">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Mastache</a:t>
            </a:r>
            <a:r>
              <a:rPr lang="zh-CN" altLang="en-US" dirty="0">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检出的</a:t>
            </a:r>
            <a:r>
              <a:rPr lang="en-US" altLang="zh-CN" dirty="0">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loops</a:t>
            </a:r>
            <a:r>
              <a:rPr lang="zh-CN" altLang="en-US" dirty="0">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更多，而且在</a:t>
            </a:r>
            <a:r>
              <a:rPr lang="en-US" altLang="zh-CN" dirty="0">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micro-C</a:t>
            </a:r>
            <a:r>
              <a:rPr lang="zh-CN" altLang="en-US" dirty="0">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数据</a:t>
            </a:r>
            <a:r>
              <a:rPr lang="en-US" altLang="zh-CN" dirty="0">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loops</a:t>
            </a:r>
            <a:r>
              <a:rPr lang="zh-CN" altLang="en-US" dirty="0">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检测结果更好</a:t>
            </a:r>
            <a:endParaRPr lang="en-US" dirty="0">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endParaRPr>
          </a:p>
        </p:txBody>
      </p:sp>
      <p:pic>
        <p:nvPicPr>
          <p:cNvPr id="14" name="图片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10229" y="3218121"/>
            <a:ext cx="1455430" cy="1632667"/>
          </a:xfrm>
          <a:prstGeom prst="rect">
            <a:avLst/>
          </a:prstGeom>
        </p:spPr>
      </p:pic>
      <p:sp>
        <p:nvSpPr>
          <p:cNvPr id="15" name="文本框 14"/>
          <p:cNvSpPr txBox="1"/>
          <p:nvPr/>
        </p:nvSpPr>
        <p:spPr>
          <a:xfrm>
            <a:off x="5450297" y="0"/>
            <a:ext cx="3693703" cy="5078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Abbas </a:t>
            </a:r>
            <a:r>
              <a:rPr lang="en-US" dirty="0" err="1">
                <a:latin typeface="Times New Roman" panose="02020603050405020304" pitchFamily="18" charset="0"/>
                <a:cs typeface="Times New Roman" panose="02020603050405020304" pitchFamily="18" charset="0"/>
              </a:rPr>
              <a:t>Roayaei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Ardakany</a:t>
            </a:r>
            <a:r>
              <a:rPr lang="en-US"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2020. </a:t>
            </a:r>
            <a:r>
              <a:rPr lang="en-US" dirty="0">
                <a:latin typeface="Times New Roman" panose="02020603050405020304" pitchFamily="18" charset="0"/>
                <a:cs typeface="Times New Roman" panose="02020603050405020304" pitchFamily="18" charset="0"/>
              </a:rPr>
              <a:t>Genome Biology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Tsung-Han S. Hsieh, 2020. nature genetics </a:t>
            </a:r>
          </a:p>
        </p:txBody>
      </p:sp>
      <p:cxnSp>
        <p:nvCxnSpPr>
          <p:cNvPr id="17" name="直接连接符 16"/>
          <p:cNvCxnSpPr/>
          <p:nvPr/>
        </p:nvCxnSpPr>
        <p:spPr>
          <a:xfrm>
            <a:off x="5965371" y="1030514"/>
            <a:ext cx="0" cy="388982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4418" y="134679"/>
            <a:ext cx="984950" cy="338554"/>
          </a:xfrm>
          <a:prstGeom prst="rect">
            <a:avLst/>
          </a:prstGeom>
          <a:noFill/>
        </p:spPr>
        <p:txBody>
          <a:bodyPr wrap="none" rtlCol="0">
            <a:spAutoFit/>
          </a:bodyPr>
          <a:lstStyle/>
          <a:p>
            <a:r>
              <a:rPr lang="en-US" altLang="zh-CN" sz="1600" dirty="0">
                <a:latin typeface="Times New Roman" panose="02020603050405020304" pitchFamily="18" charset="0"/>
                <a:ea typeface="楷体_GB2312" panose="02010609030101010101" pitchFamily="49" charset="-122"/>
                <a:cs typeface="Times New Roman" panose="02020603050405020304" pitchFamily="18" charset="0"/>
              </a:rPr>
              <a:t>APA</a:t>
            </a:r>
            <a:r>
              <a:rPr lang="zh-CN" altLang="en-US" sz="1600" dirty="0">
                <a:latin typeface="Times New Roman" panose="02020603050405020304" pitchFamily="18" charset="0"/>
                <a:ea typeface="楷体_GB2312" panose="02010609030101010101" pitchFamily="49" charset="-122"/>
                <a:cs typeface="Times New Roman" panose="02020603050405020304" pitchFamily="18" charset="0"/>
              </a:rPr>
              <a:t>分析</a:t>
            </a:r>
            <a:endParaRPr lang="en-US" sz="1600" dirty="0">
              <a:latin typeface="Times New Roman" panose="02020603050405020304" pitchFamily="18" charset="0"/>
              <a:ea typeface="楷体_GB2312" panose="02010609030101010101" pitchFamily="49" charset="-122"/>
              <a:cs typeface="Times New Roman" panose="02020603050405020304" pitchFamily="18" charset="0"/>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813" y="705467"/>
            <a:ext cx="4469857" cy="2980487"/>
          </a:xfrm>
          <a:prstGeom prst="rect">
            <a:avLst/>
          </a:prstGeom>
        </p:spPr>
      </p:pic>
      <p:pic>
        <p:nvPicPr>
          <p:cNvPr id="5" name="图片 4"/>
          <p:cNvPicPr>
            <a:picLocks noChangeAspect="1"/>
          </p:cNvPicPr>
          <p:nvPr/>
        </p:nvPicPr>
        <p:blipFill>
          <a:blip r:embed="rId3"/>
          <a:stretch>
            <a:fillRect/>
          </a:stretch>
        </p:blipFill>
        <p:spPr>
          <a:xfrm>
            <a:off x="4796723" y="724232"/>
            <a:ext cx="4200525" cy="3000375"/>
          </a:xfrm>
          <a:prstGeom prst="rect">
            <a:avLst/>
          </a:prstGeom>
        </p:spPr>
      </p:pic>
      <p:pic>
        <p:nvPicPr>
          <p:cNvPr id="6" name="图形 5" descr="光标"/>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rot="16200000">
            <a:off x="5785442" y="2551813"/>
            <a:ext cx="307014" cy="307014"/>
          </a:xfrm>
          <a:prstGeom prst="rect">
            <a:avLst/>
          </a:prstGeom>
        </p:spPr>
      </p:pic>
      <p:sp>
        <p:nvSpPr>
          <p:cNvPr id="7" name="文本框 6"/>
          <p:cNvSpPr txBox="1"/>
          <p:nvPr/>
        </p:nvSpPr>
        <p:spPr>
          <a:xfrm>
            <a:off x="2806995" y="3756163"/>
            <a:ext cx="3820632" cy="1131079"/>
          </a:xfrm>
          <a:prstGeom prst="rect">
            <a:avLst/>
          </a:prstGeom>
          <a:noFill/>
        </p:spPr>
        <p:txBody>
          <a:bodyPr wrap="square" rtlCol="0">
            <a:spAutoFit/>
          </a:bodyPr>
          <a:lstStyle/>
          <a:p>
            <a:pPr marL="285750" indent="-285750">
              <a:buFont typeface="Wingdings" panose="05000000000000000000" pitchFamily="2" charset="2"/>
              <a:buChar char="q"/>
            </a:pP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先获取某些有特定意义的</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loops</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，比方说处理组相对于对照组增加的</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loops</a:t>
            </a:r>
          </a:p>
          <a:p>
            <a:pPr marL="285750" indent="-285750">
              <a:buFont typeface="Wingdings" panose="05000000000000000000" pitchFamily="2" charset="2"/>
              <a:buChar char="q"/>
            </a:pP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再在两个样本的互作矩阵上同时找这些</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loops (loops</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相同，矩阵不同</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a:t>
            </a:r>
          </a:p>
          <a:p>
            <a:pPr marL="285750" indent="-285750">
              <a:buFont typeface="Wingdings" panose="05000000000000000000" pitchFamily="2" charset="2"/>
              <a:buChar char="q"/>
            </a:pP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通过</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APA</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计算这些</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loops</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的强度变化</a:t>
            </a:r>
            <a:endParaRPr lang="en-US" altLang="zh-CN" dirty="0">
              <a:latin typeface="Times New Roman" panose="02020603050405020304" pitchFamily="18" charset="0"/>
              <a:ea typeface="楷体_GB2312" panose="02010609030101010101" pitchFamily="49" charset="-122"/>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3"/>
          <p:cNvSpPr>
            <a:spLocks noGrp="1"/>
          </p:cNvSpPr>
          <p:nvPr>
            <p:ph type="subTitle" idx="1"/>
          </p:nvPr>
        </p:nvSpPr>
        <p:spPr/>
        <p:txBody>
          <a:bodyPr>
            <a:noAutofit/>
          </a:bodyPr>
          <a:lstStyle/>
          <a:p>
            <a:r>
              <a:rPr lang="en-US" altLang="zh-CN" sz="4000" b="1" dirty="0">
                <a:latin typeface="Arial Rounded MT Bold" panose="020F0704030504030204" pitchFamily="34" charset="0"/>
                <a:cs typeface="Arial" panose="020B0604020202020204" pitchFamily="34" charset="0"/>
              </a:rPr>
              <a:t>Stripe</a:t>
            </a:r>
            <a:endParaRPr lang="zh-CN" altLang="en-US" sz="4000" b="1" dirty="0">
              <a:latin typeface="Arial Rounded MT Bold" panose="020F0704030504030204" pitchFamily="34" charset="0"/>
              <a:cs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425302" y="92149"/>
            <a:ext cx="676788"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Stripe</a:t>
            </a:r>
            <a:endParaRPr lang="en-US" sz="1400" dirty="0"/>
          </a:p>
        </p:txBody>
      </p:sp>
      <p:sp>
        <p:nvSpPr>
          <p:cNvPr id="5" name="文本框 4"/>
          <p:cNvSpPr txBox="1"/>
          <p:nvPr/>
        </p:nvSpPr>
        <p:spPr>
          <a:xfrm>
            <a:off x="5755481" y="0"/>
            <a:ext cx="3470374" cy="30008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Jyotsana J. Parmar, 2019. Annu. Rev. </a:t>
            </a:r>
            <a:r>
              <a:rPr lang="en-US" dirty="0" err="1">
                <a:latin typeface="Times New Roman" panose="02020603050405020304" pitchFamily="18" charset="0"/>
                <a:cs typeface="Times New Roman" panose="02020603050405020304" pitchFamily="18" charset="0"/>
              </a:rPr>
              <a:t>Biophys</a:t>
            </a:r>
            <a:endParaRPr lang="en-US"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9860" y="883264"/>
            <a:ext cx="6705601" cy="3702669"/>
          </a:xfrm>
          <a:prstGeom prst="rect">
            <a:avLst/>
          </a:prstGeom>
        </p:spPr>
      </p:pic>
      <p:sp>
        <p:nvSpPr>
          <p:cNvPr id="6" name="文本框 5"/>
          <p:cNvSpPr txBox="1"/>
          <p:nvPr/>
        </p:nvSpPr>
        <p:spPr>
          <a:xfrm>
            <a:off x="7088372" y="1098698"/>
            <a:ext cx="1736651" cy="507831"/>
          </a:xfrm>
          <a:prstGeom prst="rect">
            <a:avLst/>
          </a:prstGeom>
          <a:noFill/>
        </p:spPr>
        <p:txBody>
          <a:bodyPr wrap="square" rtlCol="0">
            <a:spAutoFit/>
          </a:bodyPr>
          <a:lstStyle/>
          <a:p>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cohesion complex</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可以在</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TAD</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内自由移动</a:t>
            </a:r>
            <a:endParaRPr lang="en-US" altLang="zh-CN" dirty="0">
              <a:latin typeface="Times New Roman" panose="02020603050405020304" pitchFamily="18" charset="0"/>
              <a:ea typeface="楷体_GB2312" panose="02010609030101010101" pitchFamily="49" charset="-122"/>
              <a:cs typeface="Times New Roman" panose="02020603050405020304" pitchFamily="18" charset="0"/>
            </a:endParaRPr>
          </a:p>
        </p:txBody>
      </p:sp>
      <p:sp>
        <p:nvSpPr>
          <p:cNvPr id="7" name="文本框 6"/>
          <p:cNvSpPr txBox="1"/>
          <p:nvPr/>
        </p:nvSpPr>
        <p:spPr>
          <a:xfrm>
            <a:off x="7137991" y="2388781"/>
            <a:ext cx="1353256" cy="507831"/>
          </a:xfrm>
          <a:prstGeom prst="rect">
            <a:avLst/>
          </a:prstGeom>
          <a:noFill/>
        </p:spPr>
        <p:txBody>
          <a:bodyPr wrap="none" rtlCol="0">
            <a:spAutoFit/>
          </a:bodyPr>
          <a:lstStyle/>
          <a:p>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loop </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两个</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anchor</a:t>
            </a:r>
          </a:p>
          <a:p>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不能移动</a:t>
            </a:r>
            <a:endParaRPr lang="en-US" dirty="0">
              <a:latin typeface="Times New Roman" panose="02020603050405020304" pitchFamily="18" charset="0"/>
              <a:ea typeface="楷体_GB2312" panose="02010609030101010101" pitchFamily="49" charset="-122"/>
              <a:cs typeface="Times New Roman" panose="02020603050405020304" pitchFamily="18" charset="0"/>
            </a:endParaRPr>
          </a:p>
        </p:txBody>
      </p:sp>
      <p:sp>
        <p:nvSpPr>
          <p:cNvPr id="8" name="文本框 7"/>
          <p:cNvSpPr txBox="1"/>
          <p:nvPr/>
        </p:nvSpPr>
        <p:spPr>
          <a:xfrm>
            <a:off x="7077739" y="3632790"/>
            <a:ext cx="1579278" cy="507831"/>
          </a:xfrm>
          <a:prstGeom prst="rect">
            <a:avLst/>
          </a:prstGeom>
          <a:noFill/>
        </p:spPr>
        <p:txBody>
          <a:bodyPr wrap="none" rtlCol="0">
            <a:spAutoFit/>
          </a:bodyPr>
          <a:lstStyle/>
          <a:p>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strip</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是一边固定，</a:t>
            </a:r>
            <a:endParaRPr lang="en-US" altLang="zh-CN" dirty="0">
              <a:latin typeface="Times New Roman" panose="02020603050405020304" pitchFamily="18" charset="0"/>
              <a:ea typeface="楷体_GB2312" panose="02010609030101010101" pitchFamily="49" charset="-122"/>
              <a:cs typeface="Times New Roman" panose="02020603050405020304" pitchFamily="18" charset="0"/>
            </a:endParaRPr>
          </a:p>
          <a:p>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一边可以自由移动</a:t>
            </a:r>
            <a:endParaRPr lang="en-US" dirty="0">
              <a:latin typeface="Times New Roman" panose="02020603050405020304" pitchFamily="18" charset="0"/>
              <a:ea typeface="楷体_GB2312" panose="02010609030101010101" pitchFamily="49" charset="-122"/>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3"/>
          <p:cNvSpPr>
            <a:spLocks noGrp="1"/>
          </p:cNvSpPr>
          <p:nvPr>
            <p:ph type="subTitle" idx="1"/>
          </p:nvPr>
        </p:nvSpPr>
        <p:spPr/>
        <p:txBody>
          <a:bodyPr>
            <a:normAutofit lnSpcReduction="10000"/>
          </a:bodyPr>
          <a:lstStyle/>
          <a:p>
            <a:r>
              <a:rPr lang="en-US" altLang="zh-CN" sz="4400" dirty="0">
                <a:latin typeface="Arial Rounded MT Bold" panose="020F0704030504030204" pitchFamily="34" charset="0"/>
              </a:rPr>
              <a:t>Compartment</a:t>
            </a:r>
            <a:endParaRPr lang="zh-CN" altLang="en-US" sz="4400" dirty="0">
              <a:latin typeface="Arial Rounded MT Bold" panose="020F070403050403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425302" y="92149"/>
            <a:ext cx="676788"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Stripe</a:t>
            </a:r>
            <a:endParaRPr lang="en-US" sz="1400" dirty="0"/>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641" y="723012"/>
            <a:ext cx="5538746" cy="3938477"/>
          </a:xfrm>
          <a:prstGeom prst="rect">
            <a:avLst/>
          </a:prstGeom>
        </p:spPr>
      </p:pic>
      <p:sp>
        <p:nvSpPr>
          <p:cNvPr id="5" name="文本框 4"/>
          <p:cNvSpPr txBox="1"/>
          <p:nvPr/>
        </p:nvSpPr>
        <p:spPr>
          <a:xfrm>
            <a:off x="7381081" y="0"/>
            <a:ext cx="1762919" cy="30008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Laura </a:t>
            </a:r>
            <a:r>
              <a:rPr lang="en-US" dirty="0" err="1">
                <a:latin typeface="Times New Roman" panose="02020603050405020304" pitchFamily="18" charset="0"/>
                <a:cs typeface="Times New Roman" panose="02020603050405020304" pitchFamily="18" charset="0"/>
              </a:rPr>
              <a:t>Vian</a:t>
            </a:r>
            <a:r>
              <a:rPr lang="en-US" dirty="0">
                <a:latin typeface="Times New Roman" panose="02020603050405020304" pitchFamily="18" charset="0"/>
                <a:cs typeface="Times New Roman" panose="02020603050405020304" pitchFamily="18" charset="0"/>
              </a:rPr>
              <a:t>, 2018. Cell</a:t>
            </a:r>
          </a:p>
        </p:txBody>
      </p:sp>
      <p:sp>
        <p:nvSpPr>
          <p:cNvPr id="7" name="文本框 6"/>
          <p:cNvSpPr txBox="1"/>
          <p:nvPr/>
        </p:nvSpPr>
        <p:spPr>
          <a:xfrm>
            <a:off x="6436243" y="2324986"/>
            <a:ext cx="1239185" cy="507831"/>
          </a:xfrm>
          <a:prstGeom prst="rect">
            <a:avLst/>
          </a:prstGeom>
          <a:noFill/>
        </p:spPr>
        <p:txBody>
          <a:bodyPr wrap="none" rtlCol="0">
            <a:spAutoFit/>
          </a:bodyPr>
          <a:lstStyle/>
          <a:p>
            <a:r>
              <a:rPr lang="en-US" dirty="0">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super-enhancer</a:t>
            </a:r>
          </a:p>
          <a:p>
            <a:r>
              <a:rPr lang="zh-CN" altLang="en-US" dirty="0">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调控基因表达</a:t>
            </a:r>
            <a:endParaRPr lang="en-US" dirty="0">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425302" y="92149"/>
            <a:ext cx="676788"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Stripe</a:t>
            </a:r>
            <a:endParaRPr lang="en-US" sz="1400"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4636" y="630866"/>
            <a:ext cx="5060111" cy="4342514"/>
          </a:xfrm>
          <a:prstGeom prst="rect">
            <a:avLst/>
          </a:prstGeom>
        </p:spPr>
      </p:pic>
      <p:sp>
        <p:nvSpPr>
          <p:cNvPr id="6" name="文本框 5"/>
          <p:cNvSpPr txBox="1"/>
          <p:nvPr/>
        </p:nvSpPr>
        <p:spPr>
          <a:xfrm>
            <a:off x="7112567" y="0"/>
            <a:ext cx="1762919" cy="507831"/>
          </a:xfrm>
          <a:prstGeom prst="rect">
            <a:avLst/>
          </a:prstGeom>
          <a:noFill/>
        </p:spPr>
        <p:txBody>
          <a:bodyPr wrap="none" rtlCol="0">
            <a:spAutoFit/>
          </a:bodyPr>
          <a:lstStyle>
            <a:defPPr>
              <a:defRPr lang="zh-CN"/>
            </a:defPPr>
            <a:lvl1pPr>
              <a:defRPr>
                <a:latin typeface="Times New Roman" panose="02020603050405020304" pitchFamily="18" charset="0"/>
                <a:cs typeface="Times New Roman" panose="02020603050405020304" pitchFamily="18" charset="0"/>
              </a:defRPr>
            </a:lvl1pPr>
          </a:lstStyle>
          <a:p>
            <a:r>
              <a:rPr lang="en-US" dirty="0"/>
              <a:t>Laura </a:t>
            </a:r>
            <a:r>
              <a:rPr lang="en-US" dirty="0" err="1"/>
              <a:t>Vian</a:t>
            </a:r>
            <a:r>
              <a:rPr lang="en-US" dirty="0"/>
              <a:t>, 2018. Cell</a:t>
            </a:r>
          </a:p>
          <a:p>
            <a:r>
              <a:rPr lang="en-US" dirty="0"/>
              <a:t>Jie Xu,</a:t>
            </a:r>
            <a:r>
              <a:rPr lang="zh-CN" altLang="en-US" dirty="0"/>
              <a:t> </a:t>
            </a:r>
            <a:r>
              <a:rPr lang="en-US" altLang="zh-CN" dirty="0"/>
              <a:t>2022.</a:t>
            </a:r>
            <a:r>
              <a:rPr lang="zh-CN" altLang="en-US" dirty="0"/>
              <a:t> </a:t>
            </a:r>
            <a:r>
              <a:rPr lang="en-US" altLang="zh-CN" dirty="0"/>
              <a:t>Nature</a:t>
            </a:r>
            <a:endParaRPr lang="en-US" dirty="0"/>
          </a:p>
        </p:txBody>
      </p:sp>
      <p:sp>
        <p:nvSpPr>
          <p:cNvPr id="8" name="文本框 7"/>
          <p:cNvSpPr txBox="1"/>
          <p:nvPr/>
        </p:nvSpPr>
        <p:spPr>
          <a:xfrm>
            <a:off x="5442856" y="878621"/>
            <a:ext cx="3374571" cy="3416320"/>
          </a:xfrm>
          <a:prstGeom prst="rect">
            <a:avLst/>
          </a:prstGeom>
          <a:noFill/>
        </p:spPr>
        <p:txBody>
          <a:bodyPr wrap="square" rtlCol="0">
            <a:spAutoFit/>
          </a:bodyPr>
          <a:lstStyle/>
          <a:p>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以检测横向的</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strip</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 </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a:t>
            </a:r>
            <a:r>
              <a:rPr lang="en-US" dirty="0">
                <a:latin typeface="Times New Roman" panose="02020603050405020304" pitchFamily="18" charset="0"/>
                <a:ea typeface="楷体_GB2312" panose="02010609030101010101" pitchFamily="49" charset="-122"/>
                <a:cs typeface="Times New Roman" panose="02020603050405020304" pitchFamily="18" charset="0"/>
              </a:rPr>
              <a:t>5 prime stripes</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为例，先看看</a:t>
            </a:r>
            <a:r>
              <a:rPr lang="en-US" altLang="zh-CN" dirty="0" err="1">
                <a:latin typeface="Times New Roman" panose="02020603050405020304" pitchFamily="18" charset="0"/>
                <a:ea typeface="楷体_GB2312" panose="02010609030101010101" pitchFamily="49" charset="-122"/>
                <a:cs typeface="Times New Roman" panose="02020603050405020304" pitchFamily="18" charset="0"/>
              </a:rPr>
              <a:t>bin</a:t>
            </a:r>
            <a:r>
              <a:rPr lang="en-US" altLang="zh-CN" baseline="-25000" dirty="0" err="1">
                <a:latin typeface="Times New Roman" panose="02020603050405020304" pitchFamily="18" charset="0"/>
                <a:ea typeface="楷体_GB2312" panose="02010609030101010101" pitchFamily="49" charset="-122"/>
                <a:cs typeface="Times New Roman" panose="02020603050405020304" pitchFamily="18" charset="0"/>
              </a:rPr>
              <a:t>ij</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的</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Top</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和</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Bottom</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区域，即粉色框里的互作是否强于黑色框里的，如果黑色框更强则为可能的</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5' stripes</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。再对这些可能的</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bins</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进行聚类</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如右下图</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聚类完获取最终的</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5' stripes domain</a:t>
            </a:r>
          </a:p>
          <a:p>
            <a:endParaRPr lang="en-US" altLang="zh-CN" dirty="0">
              <a:latin typeface="Times New Roman" panose="02020603050405020304" pitchFamily="18" charset="0"/>
              <a:ea typeface="楷体_GB2312" panose="02010609030101010101" pitchFamily="49" charset="-122"/>
              <a:cs typeface="Times New Roman" panose="02020603050405020304" pitchFamily="18" charset="0"/>
            </a:endParaRPr>
          </a:p>
          <a:p>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纵向的也是一样，当然只需要检测右上三角形即可。因为</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Hi-C matrix</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是沿对角线对称的</a:t>
            </a:r>
            <a:endParaRPr lang="en-US" altLang="zh-CN" dirty="0">
              <a:latin typeface="Times New Roman" panose="02020603050405020304" pitchFamily="18" charset="0"/>
              <a:ea typeface="楷体_GB2312" panose="02010609030101010101" pitchFamily="49" charset="-122"/>
              <a:cs typeface="Times New Roman" panose="02020603050405020304" pitchFamily="18" charset="0"/>
            </a:endParaRPr>
          </a:p>
          <a:p>
            <a:endParaRPr lang="en-US" altLang="zh-CN" dirty="0">
              <a:latin typeface="Times New Roman" panose="02020603050405020304" pitchFamily="18" charset="0"/>
              <a:ea typeface="楷体_GB2312" panose="02010609030101010101" pitchFamily="49" charset="-122"/>
              <a:cs typeface="Times New Roman" panose="02020603050405020304" pitchFamily="18" charset="0"/>
            </a:endParaRPr>
          </a:p>
          <a:p>
            <a:endParaRPr lang="en-US" altLang="zh-CN" dirty="0">
              <a:latin typeface="Times New Roman" panose="02020603050405020304" pitchFamily="18" charset="0"/>
              <a:ea typeface="楷体_GB2312" panose="02010609030101010101" pitchFamily="49" charset="-122"/>
              <a:cs typeface="Times New Roman" panose="02020603050405020304" pitchFamily="18" charset="0"/>
            </a:endParaRPr>
          </a:p>
          <a:p>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根据</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stripe</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的生物学意义，在</a:t>
            </a:r>
            <a:r>
              <a:rPr lang="en-US" altLang="zh-CN" dirty="0" err="1">
                <a:latin typeface="Times New Roman" panose="02020603050405020304" pitchFamily="18" charset="0"/>
                <a:ea typeface="楷体_GB2312" panose="02010609030101010101" pitchFamily="49" charset="-122"/>
                <a:cs typeface="Times New Roman" panose="02020603050405020304" pitchFamily="18" charset="0"/>
              </a:rPr>
              <a:t>stripecaller</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中还可以输出</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loops</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和</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TAD</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信息，它会检测和</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TAD boundary</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有互作，而且</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loops</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比较密集的</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stripe</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，这样的结果更加可信</a:t>
            </a:r>
            <a:endParaRPr lang="en-US" altLang="zh-CN" dirty="0">
              <a:latin typeface="Times New Roman" panose="02020603050405020304" pitchFamily="18" charset="0"/>
              <a:ea typeface="楷体_GB2312" panose="02010609030101010101" pitchFamily="49" charset="-122"/>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7711" y="113414"/>
            <a:ext cx="2972289" cy="338554"/>
          </a:xfrm>
          <a:prstGeom prst="rect">
            <a:avLst/>
          </a:prstGeom>
          <a:noFill/>
        </p:spPr>
        <p:txBody>
          <a:bodyPr wrap="none" rtlCol="0">
            <a:spAutoFit/>
          </a:bodyPr>
          <a:lstStyle/>
          <a:p>
            <a:r>
              <a:rPr lang="en-US" altLang="zh-CN" sz="1600" dirty="0" err="1">
                <a:latin typeface="Times New Roman" panose="02020603050405020304" pitchFamily="18" charset="0"/>
                <a:ea typeface="楷体_GB2312" panose="02010609030101010101" pitchFamily="49" charset="-122"/>
                <a:cs typeface="Times New Roman" panose="02020603050405020304" pitchFamily="18" charset="0"/>
              </a:rPr>
              <a:t>PCA</a:t>
            </a:r>
            <a:r>
              <a:rPr lang="en-US" altLang="zh-CN" sz="1600" dirty="0">
                <a:latin typeface="Times New Roman" panose="02020603050405020304" pitchFamily="18" charset="0"/>
                <a:ea typeface="楷体_GB2312" panose="02010609030101010101" pitchFamily="49" charset="-122"/>
                <a:cs typeface="Times New Roman" panose="02020603050405020304" pitchFamily="18" charset="0"/>
              </a:rPr>
              <a:t>-based compartment analysis</a:t>
            </a:r>
            <a:endParaRPr lang="en-US" sz="1600" dirty="0">
              <a:latin typeface="Times New Roman" panose="02020603050405020304" pitchFamily="18" charset="0"/>
              <a:ea typeface="楷体_GB2312" panose="02010609030101010101" pitchFamily="49" charset="-122"/>
              <a:cs typeface="Times New Roman" panose="02020603050405020304" pitchFamily="18" charset="0"/>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6522" y="644517"/>
            <a:ext cx="8567715" cy="2216129"/>
          </a:xfrm>
          <a:prstGeom prst="rect">
            <a:avLst/>
          </a:prstGeom>
        </p:spPr>
      </p:pic>
      <p:sp>
        <p:nvSpPr>
          <p:cNvPr id="5" name="文本框 4"/>
          <p:cNvSpPr txBox="1"/>
          <p:nvPr/>
        </p:nvSpPr>
        <p:spPr>
          <a:xfrm>
            <a:off x="6266289" y="0"/>
            <a:ext cx="2877711" cy="300082"/>
          </a:xfrm>
          <a:prstGeom prst="rect">
            <a:avLst/>
          </a:prstGeom>
          <a:noFill/>
        </p:spPr>
        <p:txBody>
          <a:bodyPr wrap="none" rtlCol="0">
            <a:spAutoFit/>
          </a:bodyPr>
          <a:lstStyle/>
          <a:p>
            <a:r>
              <a:rPr lang="en-US" dirty="0" err="1">
                <a:latin typeface="Times New Roman" panose="02020603050405020304" pitchFamily="18" charset="0"/>
                <a:cs typeface="Times New Roman" panose="02020603050405020304" pitchFamily="18" charset="0"/>
              </a:rPr>
              <a:t>Erez</a:t>
            </a:r>
            <a:r>
              <a:rPr lang="en-US" dirty="0">
                <a:latin typeface="Times New Roman" panose="02020603050405020304" pitchFamily="18" charset="0"/>
                <a:cs typeface="Times New Roman" panose="02020603050405020304" pitchFamily="18" charset="0"/>
              </a:rPr>
              <a:t> Lieberman-Aiden, 2009. Science </a:t>
            </a:r>
          </a:p>
        </p:txBody>
      </p:sp>
      <p:pic>
        <p:nvPicPr>
          <p:cNvPr id="10" name="图片 9"/>
          <p:cNvPicPr>
            <a:picLocks noChangeAspect="1"/>
          </p:cNvPicPr>
          <p:nvPr/>
        </p:nvPicPr>
        <p:blipFill>
          <a:blip r:embed="rId3"/>
          <a:stretch>
            <a:fillRect/>
          </a:stretch>
        </p:blipFill>
        <p:spPr>
          <a:xfrm>
            <a:off x="2835783" y="2906233"/>
            <a:ext cx="1915373" cy="2057732"/>
          </a:xfrm>
          <a:prstGeom prst="rect">
            <a:avLst/>
          </a:prstGeom>
        </p:spPr>
      </p:pic>
      <p:sp>
        <p:nvSpPr>
          <p:cNvPr id="3" name="文本框 2"/>
          <p:cNvSpPr txBox="1"/>
          <p:nvPr/>
        </p:nvSpPr>
        <p:spPr>
          <a:xfrm>
            <a:off x="5107509" y="3118210"/>
            <a:ext cx="2172249" cy="1338828"/>
          </a:xfrm>
          <a:prstGeom prst="rect">
            <a:avLst/>
          </a:prstGeom>
          <a:noFill/>
        </p:spPr>
        <p:txBody>
          <a:bodyPr wrap="square" rtlCol="0">
            <a:spAutoFit/>
          </a:bodyPr>
          <a:lstStyle/>
          <a:p>
            <a:r>
              <a:rPr lang="en-US" dirty="0">
                <a:latin typeface="Consolas" panose="020B0609020204030204" pitchFamily="49" charset="0"/>
              </a:rPr>
              <a:t>We therefore defined a correlation matrix C in which </a:t>
            </a:r>
            <a:r>
              <a:rPr lang="en-US" dirty="0" err="1">
                <a:latin typeface="Consolas" panose="020B0609020204030204" pitchFamily="49" charset="0"/>
              </a:rPr>
              <a:t>c</a:t>
            </a:r>
            <a:r>
              <a:rPr lang="en-US" i="1" baseline="-25000" dirty="0" err="1">
                <a:latin typeface="Consolas" panose="020B0609020204030204" pitchFamily="49" charset="0"/>
              </a:rPr>
              <a:t>ij</a:t>
            </a:r>
            <a:r>
              <a:rPr lang="en-US" dirty="0">
                <a:latin typeface="Consolas" panose="020B0609020204030204" pitchFamily="49" charset="0"/>
              </a:rPr>
              <a:t> is the Pearson correlation between the </a:t>
            </a:r>
            <a:r>
              <a:rPr lang="en-US" i="1" dirty="0" err="1">
                <a:latin typeface="Consolas" panose="020B0609020204030204" pitchFamily="49" charset="0"/>
              </a:rPr>
              <a:t>i</a:t>
            </a:r>
            <a:r>
              <a:rPr lang="en-US" dirty="0" err="1">
                <a:latin typeface="Consolas" panose="020B0609020204030204" pitchFamily="49" charset="0"/>
              </a:rPr>
              <a:t>th</a:t>
            </a:r>
            <a:r>
              <a:rPr lang="en-US" dirty="0">
                <a:latin typeface="Consolas" panose="020B0609020204030204" pitchFamily="49" charset="0"/>
              </a:rPr>
              <a:t> row and </a:t>
            </a:r>
            <a:r>
              <a:rPr lang="en-US" i="1" dirty="0" err="1">
                <a:latin typeface="Consolas" panose="020B0609020204030204" pitchFamily="49" charset="0"/>
              </a:rPr>
              <a:t>j</a:t>
            </a:r>
            <a:r>
              <a:rPr lang="en-US" dirty="0" err="1">
                <a:latin typeface="Consolas" panose="020B0609020204030204" pitchFamily="49" charset="0"/>
              </a:rPr>
              <a:t>th</a:t>
            </a:r>
            <a:r>
              <a:rPr lang="en-US" dirty="0">
                <a:latin typeface="Consolas" panose="020B0609020204030204" pitchFamily="49" charset="0"/>
              </a:rPr>
              <a:t> column of M*.</a:t>
            </a:r>
          </a:p>
        </p:txBody>
      </p:sp>
      <p:cxnSp>
        <p:nvCxnSpPr>
          <p:cNvPr id="6" name="直接连接符 5"/>
          <p:cNvCxnSpPr/>
          <p:nvPr/>
        </p:nvCxnSpPr>
        <p:spPr>
          <a:xfrm>
            <a:off x="2789274" y="1655135"/>
            <a:ext cx="2140689"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3980121" y="1194390"/>
            <a:ext cx="0" cy="1949303"/>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3958058" y="1629794"/>
            <a:ext cx="45719" cy="45719"/>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椭圆 11"/>
          <p:cNvSpPr/>
          <p:nvPr/>
        </p:nvSpPr>
        <p:spPr>
          <a:xfrm>
            <a:off x="6302478" y="1634874"/>
            <a:ext cx="45719" cy="45719"/>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图形 13" descr="光标"/>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rot="5400000">
            <a:off x="3524250" y="1615440"/>
            <a:ext cx="462534" cy="462534"/>
          </a:xfrm>
          <a:prstGeom prst="rect">
            <a:avLst/>
          </a:prstGeom>
        </p:spPr>
      </p:pic>
      <p:pic>
        <p:nvPicPr>
          <p:cNvPr id="15" name="图形 14" descr="光标"/>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rot="5400000">
            <a:off x="5877306" y="1627632"/>
            <a:ext cx="462534" cy="46253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7711" y="113414"/>
            <a:ext cx="2972289" cy="338554"/>
          </a:xfrm>
          <a:prstGeom prst="rect">
            <a:avLst/>
          </a:prstGeom>
          <a:noFill/>
        </p:spPr>
        <p:txBody>
          <a:bodyPr wrap="none" rtlCol="0">
            <a:spAutoFit/>
          </a:bodyPr>
          <a:lstStyle/>
          <a:p>
            <a:r>
              <a:rPr lang="en-US" altLang="zh-CN" sz="1600" dirty="0" err="1">
                <a:latin typeface="Times New Roman" panose="02020603050405020304" pitchFamily="18" charset="0"/>
                <a:ea typeface="楷体_GB2312" panose="02010609030101010101" pitchFamily="49" charset="-122"/>
                <a:cs typeface="Times New Roman" panose="02020603050405020304" pitchFamily="18" charset="0"/>
              </a:rPr>
              <a:t>PCA</a:t>
            </a:r>
            <a:r>
              <a:rPr lang="en-US" altLang="zh-CN" sz="1600" dirty="0">
                <a:latin typeface="Times New Roman" panose="02020603050405020304" pitchFamily="18" charset="0"/>
                <a:ea typeface="楷体_GB2312" panose="02010609030101010101" pitchFamily="49" charset="-122"/>
                <a:cs typeface="Times New Roman" panose="02020603050405020304" pitchFamily="18" charset="0"/>
              </a:rPr>
              <a:t>-based compartment analysis</a:t>
            </a:r>
            <a:endParaRPr lang="en-US" sz="1600" dirty="0">
              <a:latin typeface="Times New Roman" panose="02020603050405020304" pitchFamily="18" charset="0"/>
              <a:ea typeface="楷体_GB2312" panose="02010609030101010101" pitchFamily="49" charset="-122"/>
              <a:cs typeface="Times New Roman" panose="02020603050405020304" pitchFamily="18" charset="0"/>
            </a:endParaRPr>
          </a:p>
        </p:txBody>
      </p:sp>
      <p:sp>
        <p:nvSpPr>
          <p:cNvPr id="5" name="文本框 4"/>
          <p:cNvSpPr txBox="1"/>
          <p:nvPr/>
        </p:nvSpPr>
        <p:spPr>
          <a:xfrm>
            <a:off x="6266289" y="0"/>
            <a:ext cx="2877711" cy="300082"/>
          </a:xfrm>
          <a:prstGeom prst="rect">
            <a:avLst/>
          </a:prstGeom>
          <a:noFill/>
        </p:spPr>
        <p:txBody>
          <a:bodyPr wrap="none" rtlCol="0">
            <a:spAutoFit/>
          </a:bodyPr>
          <a:lstStyle/>
          <a:p>
            <a:r>
              <a:rPr lang="en-US" dirty="0" err="1">
                <a:latin typeface="Times New Roman" panose="02020603050405020304" pitchFamily="18" charset="0"/>
                <a:cs typeface="Times New Roman" panose="02020603050405020304" pitchFamily="18" charset="0"/>
              </a:rPr>
              <a:t>Erez</a:t>
            </a:r>
            <a:r>
              <a:rPr lang="en-US" dirty="0">
                <a:latin typeface="Times New Roman" panose="02020603050405020304" pitchFamily="18" charset="0"/>
                <a:cs typeface="Times New Roman" panose="02020603050405020304" pitchFamily="18" charset="0"/>
              </a:rPr>
              <a:t> Lieberman-Aiden, 2009. Science </a:t>
            </a:r>
          </a:p>
        </p:txBody>
      </p:sp>
      <p:sp>
        <p:nvSpPr>
          <p:cNvPr id="8" name="文本框 7"/>
          <p:cNvSpPr txBox="1"/>
          <p:nvPr/>
        </p:nvSpPr>
        <p:spPr>
          <a:xfrm>
            <a:off x="453656" y="3026737"/>
            <a:ext cx="7761768" cy="1546577"/>
          </a:xfrm>
          <a:prstGeom prst="rect">
            <a:avLst/>
          </a:prstGeom>
          <a:solidFill>
            <a:schemeClr val="bg1"/>
          </a:solidFill>
        </p:spPr>
        <p:txBody>
          <a:bodyPr wrap="square" rtlCol="0">
            <a:spAutoFit/>
          </a:bodyPr>
          <a:lstStyle/>
          <a:p>
            <a:pPr marL="285750" indent="-285750">
              <a:buFont typeface="Wingdings" panose="05000000000000000000" pitchFamily="2" charset="2"/>
              <a:buChar char="q"/>
            </a:pPr>
            <a:r>
              <a:rPr lang="en-US" altLang="zh-CN" dirty="0" err="1">
                <a:latin typeface="Times New Roman" panose="02020603050405020304" pitchFamily="18" charset="0"/>
                <a:ea typeface="楷体_GB2312" panose="02010609030101010101" pitchFamily="49" charset="-122"/>
                <a:cs typeface="Times New Roman" panose="02020603050405020304" pitchFamily="18" charset="0"/>
              </a:rPr>
              <a:t>C</a:t>
            </a:r>
            <a:r>
              <a:rPr lang="en-US" dirty="0" err="1">
                <a:latin typeface="Times New Roman" panose="02020603050405020304" pitchFamily="18" charset="0"/>
                <a:ea typeface="楷体_GB2312" panose="02010609030101010101" pitchFamily="49" charset="-122"/>
                <a:cs typeface="Times New Roman" panose="02020603050405020304" pitchFamily="18" charset="0"/>
              </a:rPr>
              <a:t>ooltools</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通过</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OE</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矩阵进行</a:t>
            </a:r>
            <a:r>
              <a:rPr lang="en-US" altLang="zh-CN" dirty="0" err="1">
                <a:latin typeface="Times New Roman" panose="02020603050405020304" pitchFamily="18" charset="0"/>
                <a:ea typeface="楷体_GB2312" panose="02010609030101010101" pitchFamily="49" charset="-122"/>
                <a:cs typeface="Times New Roman" panose="02020603050405020304" pitchFamily="18" charset="0"/>
              </a:rPr>
              <a:t>PCA</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降维分析，获取到</a:t>
            </a:r>
            <a:r>
              <a:rPr lang="en-US" altLang="zh-CN" dirty="0" err="1">
                <a:latin typeface="Times New Roman" panose="02020603050405020304" pitchFamily="18" charset="0"/>
                <a:ea typeface="楷体_GB2312" panose="02010609030101010101" pitchFamily="49" charset="-122"/>
                <a:cs typeface="Times New Roman" panose="02020603050405020304" pitchFamily="18" charset="0"/>
              </a:rPr>
              <a:t>PC1</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值，以</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0</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为界分为两个</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compartments</a:t>
            </a:r>
          </a:p>
          <a:p>
            <a:pPr marL="285750" indent="-285750">
              <a:buFont typeface="Wingdings" panose="05000000000000000000" pitchFamily="2" charset="2"/>
              <a:buChar char="q"/>
            </a:pPr>
            <a:endParaRPr lang="en-US" altLang="zh-CN" dirty="0">
              <a:latin typeface="Times New Roman" panose="02020603050405020304" pitchFamily="18" charset="0"/>
              <a:ea typeface="楷体_GB2312" panose="02010609030101010101" pitchFamily="49" charset="-122"/>
              <a:cs typeface="Times New Roman" panose="02020603050405020304" pitchFamily="18" charset="0"/>
            </a:endParaRPr>
          </a:p>
          <a:p>
            <a:pPr marL="285750" indent="-285750">
              <a:buFont typeface="Wingdings" panose="05000000000000000000" pitchFamily="2" charset="2"/>
              <a:buChar char="q"/>
            </a:pP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但是算法无法确定哪个</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compartment</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是</a:t>
            </a:r>
            <a:r>
              <a:rPr lang="en-US" altLang="zh-CN" dirty="0" err="1">
                <a:latin typeface="Times New Roman" panose="02020603050405020304" pitchFamily="18" charset="0"/>
                <a:ea typeface="楷体_GB2312" panose="02010609030101010101" pitchFamily="49" charset="-122"/>
                <a:cs typeface="Times New Roman" panose="02020603050405020304" pitchFamily="18" charset="0"/>
              </a:rPr>
              <a:t>compartmentA</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即更加活跃</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，因此</a:t>
            </a:r>
            <a:r>
              <a:rPr lang="en-US" altLang="zh-CN" dirty="0" err="1">
                <a:latin typeface="Times New Roman" panose="02020603050405020304" pitchFamily="18" charset="0"/>
                <a:ea typeface="楷体_GB2312" panose="02010609030101010101" pitchFamily="49" charset="-122"/>
                <a:cs typeface="Times New Roman" panose="02020603050405020304" pitchFamily="18" charset="0"/>
              </a:rPr>
              <a:t>cooltools</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 </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提供了</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GC</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含量或</a:t>
            </a:r>
            <a:r>
              <a:rPr lang="zh-CN" altLang="en-US" dirty="0">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基因密度</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信息输入接口，甚至也提供了</a:t>
            </a:r>
            <a:r>
              <a:rPr lang="en-US" altLang="zh-CN" dirty="0" err="1">
                <a:latin typeface="Times New Roman" panose="02020603050405020304" pitchFamily="18" charset="0"/>
                <a:ea typeface="楷体_GB2312" panose="02010609030101010101" pitchFamily="49" charset="-122"/>
                <a:cs typeface="Times New Roman" panose="02020603050405020304" pitchFamily="18" charset="0"/>
              </a:rPr>
              <a:t>H3K27ac</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等活跃</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marker</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的</a:t>
            </a:r>
            <a:r>
              <a:rPr lang="en-US" altLang="zh-CN" dirty="0" err="1">
                <a:latin typeface="Times New Roman" panose="02020603050405020304" pitchFamily="18" charset="0"/>
                <a:ea typeface="楷体_GB2312" panose="02010609030101010101" pitchFamily="49" charset="-122"/>
                <a:cs typeface="Times New Roman" panose="02020603050405020304" pitchFamily="18" charset="0"/>
              </a:rPr>
              <a:t>ChIP</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-seq</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信号来判定</a:t>
            </a:r>
            <a:endParaRPr lang="en-US" altLang="zh-CN" dirty="0">
              <a:latin typeface="Times New Roman" panose="02020603050405020304" pitchFamily="18" charset="0"/>
              <a:ea typeface="楷体_GB2312" panose="02010609030101010101" pitchFamily="49" charset="-122"/>
              <a:cs typeface="Times New Roman" panose="02020603050405020304" pitchFamily="18" charset="0"/>
            </a:endParaRPr>
          </a:p>
          <a:p>
            <a:pPr marL="285750" indent="-285750">
              <a:buFont typeface="Wingdings" panose="05000000000000000000" pitchFamily="2" charset="2"/>
              <a:buChar char="q"/>
            </a:pPr>
            <a:endParaRPr lang="en-US" dirty="0">
              <a:latin typeface="Times New Roman" panose="02020603050405020304" pitchFamily="18" charset="0"/>
              <a:ea typeface="楷体_GB2312" panose="02010609030101010101" pitchFamily="49" charset="-122"/>
              <a:cs typeface="Times New Roman" panose="02020603050405020304" pitchFamily="18" charset="0"/>
            </a:endParaRPr>
          </a:p>
          <a:p>
            <a:pPr marL="285750" indent="-285750">
              <a:buFont typeface="Wingdings" panose="05000000000000000000" pitchFamily="2" charset="2"/>
              <a:buChar char="q"/>
            </a:pPr>
            <a:r>
              <a:rPr lang="en-US" altLang="zh-CN" dirty="0" err="1">
                <a:latin typeface="Times New Roman" panose="02020603050405020304" pitchFamily="18" charset="0"/>
                <a:ea typeface="楷体_GB2312" panose="02010609030101010101" pitchFamily="49" charset="-122"/>
                <a:cs typeface="Times New Roman" panose="02020603050405020304" pitchFamily="18" charset="0"/>
              </a:rPr>
              <a:t>hicexplorer</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 </a:t>
            </a:r>
            <a:r>
              <a:rPr lang="en-US" altLang="zh-CN" dirty="0" err="1">
                <a:latin typeface="Times New Roman" panose="02020603050405020304" pitchFamily="18" charset="0"/>
                <a:ea typeface="楷体_GB2312" panose="02010609030101010101" pitchFamily="49" charset="-122"/>
                <a:cs typeface="Times New Roman" panose="02020603050405020304" pitchFamily="18" charset="0"/>
              </a:rPr>
              <a:t>hicPCA</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则提供了两种矩阵来做</a:t>
            </a:r>
            <a:r>
              <a:rPr lang="en-US" altLang="zh-CN" dirty="0" err="1">
                <a:latin typeface="Times New Roman" panose="02020603050405020304" pitchFamily="18" charset="0"/>
                <a:ea typeface="楷体_GB2312" panose="02010609030101010101" pitchFamily="49" charset="-122"/>
                <a:cs typeface="Times New Roman" panose="02020603050405020304" pitchFamily="18" charset="0"/>
              </a:rPr>
              <a:t>PCA</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降维分析，</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a:t>
            </a:r>
            <a:r>
              <a:rPr lang="en-US" altLang="zh-CN" dirty="0" err="1">
                <a:latin typeface="Times New Roman" panose="02020603050405020304" pitchFamily="18" charset="0"/>
                <a:ea typeface="楷体_GB2312" panose="02010609030101010101" pitchFamily="49" charset="-122"/>
                <a:cs typeface="Times New Roman" panose="02020603050405020304" pitchFamily="18" charset="0"/>
              </a:rPr>
              <a:t>pearsonMatrix</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指定采用</a:t>
            </a:r>
            <a:r>
              <a:rPr lang="en-US" altLang="zh-CN" dirty="0" err="1">
                <a:latin typeface="Times New Roman" panose="02020603050405020304" pitchFamily="18" charset="0"/>
                <a:ea typeface="楷体_GB2312" panose="02010609030101010101" pitchFamily="49" charset="-122"/>
                <a:cs typeface="Times New Roman" panose="02020603050405020304" pitchFamily="18" charset="0"/>
              </a:rPr>
              <a:t>pearson</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 </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correlation</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矩阵，</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a:t>
            </a:r>
            <a:r>
              <a:rPr lang="en-US" altLang="zh-CN" dirty="0" err="1">
                <a:latin typeface="Times New Roman" panose="02020603050405020304" pitchFamily="18" charset="0"/>
                <a:ea typeface="楷体_GB2312" panose="02010609030101010101" pitchFamily="49" charset="-122"/>
                <a:cs typeface="Times New Roman" panose="02020603050405020304" pitchFamily="18" charset="0"/>
              </a:rPr>
              <a:t>obsexpMatrix</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指定采用</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O/E</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矩阵，同时也提供了基因密度和组蛋白修改信息接口</a:t>
            </a:r>
            <a:endParaRPr lang="en-US" altLang="zh-CN" dirty="0">
              <a:latin typeface="Times New Roman" panose="02020603050405020304" pitchFamily="18" charset="0"/>
              <a:ea typeface="楷体_GB2312" panose="02010609030101010101" pitchFamily="49" charset="-122"/>
              <a:cs typeface="Times New Roman" panose="02020603050405020304" pitchFamily="18" charset="0"/>
            </a:endParaRP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419" y="628503"/>
            <a:ext cx="2213837" cy="2240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右箭头 4"/>
          <p:cNvSpPr/>
          <p:nvPr/>
        </p:nvSpPr>
        <p:spPr>
          <a:xfrm>
            <a:off x="2888147" y="1493273"/>
            <a:ext cx="549714" cy="333994"/>
          </a:xfrm>
          <a:prstGeom prst="rightArrow">
            <a:avLst>
              <a:gd name="adj1" fmla="val 50000"/>
              <a:gd name="adj2"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6" name="TextBox 5"/>
          <p:cNvSpPr txBox="1">
            <a:spLocks noChangeArrowheads="1"/>
          </p:cNvSpPr>
          <p:nvPr/>
        </p:nvSpPr>
        <p:spPr bwMode="auto">
          <a:xfrm>
            <a:off x="2838842" y="1751926"/>
            <a:ext cx="98887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dirty="0" err="1">
                <a:latin typeface="Consolas" panose="020B0609020204030204" pitchFamily="49" charset="0"/>
              </a:rPr>
              <a:t>PCA</a:t>
            </a:r>
            <a:endParaRPr lang="zh-CN" altLang="en-US" sz="2000" dirty="0">
              <a:latin typeface="Consolas" panose="020B0609020204030204" pitchFamily="49" charset="0"/>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9615" y="1584388"/>
            <a:ext cx="2898845" cy="33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6"/>
          <p:cNvSpPr txBox="1">
            <a:spLocks noChangeArrowheads="1"/>
          </p:cNvSpPr>
          <p:nvPr/>
        </p:nvSpPr>
        <p:spPr bwMode="auto">
          <a:xfrm>
            <a:off x="3665465" y="1956537"/>
            <a:ext cx="3744538"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latin typeface="Consolas" panose="020B0609020204030204" pitchFamily="49" charset="0"/>
                <a:ea typeface="楷体_GB2312" panose="02010609030101010101" pitchFamily="49" charset="-122"/>
              </a:rPr>
              <a:t>Eigenvector</a:t>
            </a:r>
            <a:r>
              <a:rPr lang="zh-CN" altLang="en-US" dirty="0">
                <a:latin typeface="Consolas" panose="020B0609020204030204" pitchFamily="49" charset="0"/>
                <a:ea typeface="楷体_GB2312" panose="02010609030101010101" pitchFamily="49" charset="-122"/>
              </a:rPr>
              <a:t>：</a:t>
            </a:r>
            <a:r>
              <a:rPr lang="en-US" altLang="zh-CN" dirty="0">
                <a:latin typeface="Consolas" panose="020B0609020204030204" pitchFamily="49" charset="0"/>
                <a:ea typeface="楷体_GB2312" panose="02010609030101010101" pitchFamily="49" charset="-122"/>
              </a:rPr>
              <a:t>Correlation matrix</a:t>
            </a:r>
            <a:r>
              <a:rPr lang="zh-CN" altLang="en-US" dirty="0">
                <a:latin typeface="Consolas" panose="020B0609020204030204" pitchFamily="49" charset="0"/>
                <a:ea typeface="楷体_GB2312" panose="02010609030101010101" pitchFamily="49" charset="-122"/>
              </a:rPr>
              <a:t>进行</a:t>
            </a:r>
            <a:r>
              <a:rPr lang="en-US" altLang="zh-CN" dirty="0">
                <a:latin typeface="Consolas" panose="020B0609020204030204" pitchFamily="49" charset="0"/>
                <a:ea typeface="楷体_GB2312" panose="02010609030101010101" pitchFamily="49" charset="-122"/>
              </a:rPr>
              <a:t>PCA</a:t>
            </a:r>
            <a:r>
              <a:rPr lang="zh-CN" altLang="en-US" dirty="0">
                <a:latin typeface="Consolas" panose="020B0609020204030204" pitchFamily="49" charset="0"/>
                <a:ea typeface="楷体_GB2312" panose="02010609030101010101" pitchFamily="49" charset="-122"/>
              </a:rPr>
              <a:t>分析获得的第一特征向量，其正负间的变换决定了</a:t>
            </a:r>
            <a:r>
              <a:rPr lang="en-US" altLang="zh-CN" dirty="0">
                <a:latin typeface="Consolas" panose="020B0609020204030204" pitchFamily="49" charset="0"/>
                <a:ea typeface="楷体_GB2312" panose="02010609030101010101" pitchFamily="49" charset="-122"/>
              </a:rPr>
              <a:t>A/B compartment</a:t>
            </a:r>
            <a:r>
              <a:rPr lang="zh-CN" altLang="en-US" dirty="0">
                <a:latin typeface="Consolas" panose="020B0609020204030204" pitchFamily="49" charset="0"/>
                <a:ea typeface="楷体_GB2312" panose="02010609030101010101" pitchFamily="49" charset="-122"/>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7711" y="113414"/>
            <a:ext cx="1904689"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Compartment switch</a:t>
            </a:r>
            <a:endParaRPr lang="en-US" sz="1600"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404038" y="3177028"/>
            <a:ext cx="6606361" cy="1762150"/>
          </a:xfrm>
          <a:prstGeom prst="rect">
            <a:avLst/>
          </a:prstGeom>
          <a:effectLst>
            <a:glow rad="63500">
              <a:schemeClr val="accent2">
                <a:satMod val="175000"/>
                <a:alpha val="40000"/>
              </a:schemeClr>
            </a:glow>
          </a:effectLst>
        </p:spPr>
      </p:pic>
      <p:pic>
        <p:nvPicPr>
          <p:cNvPr id="6" name="图片 5"/>
          <p:cNvPicPr>
            <a:picLocks noChangeAspect="1"/>
          </p:cNvPicPr>
          <p:nvPr/>
        </p:nvPicPr>
        <p:blipFill>
          <a:blip r:embed="rId3"/>
          <a:stretch>
            <a:fillRect/>
          </a:stretch>
        </p:blipFill>
        <p:spPr>
          <a:xfrm>
            <a:off x="5521841" y="673397"/>
            <a:ext cx="3318355" cy="2360819"/>
          </a:xfrm>
          <a:prstGeom prst="rect">
            <a:avLst/>
          </a:prstGeom>
          <a:effectLst>
            <a:glow rad="63500">
              <a:schemeClr val="accent1">
                <a:satMod val="175000"/>
                <a:alpha val="40000"/>
              </a:schemeClr>
            </a:glow>
          </a:effectLst>
        </p:spPr>
      </p:pic>
      <p:sp>
        <p:nvSpPr>
          <p:cNvPr id="7" name="文本框 6"/>
          <p:cNvSpPr txBox="1"/>
          <p:nvPr/>
        </p:nvSpPr>
        <p:spPr>
          <a:xfrm>
            <a:off x="6480450" y="-7257"/>
            <a:ext cx="2663550" cy="507831"/>
          </a:xfrm>
          <a:prstGeom prst="rect">
            <a:avLst/>
          </a:prstGeom>
          <a:noFill/>
        </p:spPr>
        <p:txBody>
          <a:bodyPr wrap="none" rtlCol="0">
            <a:spAutoFit/>
          </a:bodyPr>
          <a:lstStyle/>
          <a:p>
            <a:r>
              <a:rPr lang="en-US" dirty="0">
                <a:latin typeface="Times New Roman" panose="02020603050405020304" pitchFamily="18" charset="0"/>
                <a:ea typeface="楷体_GB2312" panose="02010609030101010101" pitchFamily="49" charset="-122"/>
                <a:cs typeface="Times New Roman" panose="02020603050405020304" pitchFamily="18" charset="0"/>
              </a:rPr>
              <a:t>Judith H.I. </a:t>
            </a:r>
            <a:r>
              <a:rPr lang="en-US" dirty="0" err="1">
                <a:latin typeface="Times New Roman" panose="02020603050405020304" pitchFamily="18" charset="0"/>
                <a:ea typeface="楷体_GB2312" panose="02010609030101010101" pitchFamily="49" charset="-122"/>
                <a:cs typeface="Times New Roman" panose="02020603050405020304" pitchFamily="18" charset="0"/>
              </a:rPr>
              <a:t>Haarhuis</a:t>
            </a:r>
            <a:r>
              <a:rPr lang="en-US" dirty="0">
                <a:latin typeface="Times New Roman" panose="02020603050405020304" pitchFamily="18" charset="0"/>
                <a:ea typeface="楷体_GB2312" panose="02010609030101010101" pitchFamily="49" charset="-122"/>
                <a:cs typeface="Times New Roman" panose="02020603050405020304" pitchFamily="18" charset="0"/>
              </a:rPr>
              <a:t>, 2017. Cell</a:t>
            </a:r>
          </a:p>
          <a:p>
            <a:r>
              <a:rPr lang="en-US" dirty="0" err="1">
                <a:latin typeface="Times New Roman" panose="02020603050405020304" pitchFamily="18" charset="0"/>
                <a:ea typeface="楷体_GB2312" panose="02010609030101010101" pitchFamily="49" charset="-122"/>
                <a:cs typeface="Times New Roman" panose="02020603050405020304" pitchFamily="18" charset="0"/>
              </a:rPr>
              <a:t>Maojun</a:t>
            </a:r>
            <a:r>
              <a:rPr lang="en-US" dirty="0">
                <a:latin typeface="Times New Roman" panose="02020603050405020304" pitchFamily="18" charset="0"/>
                <a:ea typeface="楷体_GB2312" panose="02010609030101010101" pitchFamily="49" charset="-122"/>
                <a:cs typeface="Times New Roman" panose="02020603050405020304" pitchFamily="18" charset="0"/>
              </a:rPr>
              <a:t> Wang, 2018. Nature Plants </a:t>
            </a:r>
          </a:p>
        </p:txBody>
      </p:sp>
      <p:sp>
        <p:nvSpPr>
          <p:cNvPr id="8" name="文本框 7"/>
          <p:cNvSpPr txBox="1"/>
          <p:nvPr/>
        </p:nvSpPr>
        <p:spPr>
          <a:xfrm>
            <a:off x="362857" y="740229"/>
            <a:ext cx="3131710" cy="1546577"/>
          </a:xfrm>
          <a:prstGeom prst="rect">
            <a:avLst/>
          </a:prstGeom>
          <a:noFill/>
        </p:spPr>
        <p:txBody>
          <a:bodyPr wrap="square" rtlCol="0">
            <a:spAutoFit/>
          </a:bodyPr>
          <a:lstStyle/>
          <a:p>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研究者发现不同的处理环境会影响</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compartment</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的</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A/B</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类型，另外，棉花多倍化进程中伴随着</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compartment switch</a:t>
            </a:r>
          </a:p>
          <a:p>
            <a:endParaRPr lang="en-US" altLang="zh-CN" dirty="0">
              <a:latin typeface="Times New Roman" panose="02020603050405020304" pitchFamily="18" charset="0"/>
              <a:ea typeface="楷体_GB2312" panose="02010609030101010101" pitchFamily="49" charset="-122"/>
              <a:cs typeface="Times New Roman" panose="02020603050405020304" pitchFamily="18" charset="0"/>
            </a:endParaRPr>
          </a:p>
          <a:p>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compartment A-to-B/B-to-A</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表明这段区域的活跃性改变</a:t>
            </a:r>
            <a:endParaRPr lang="en-US" altLang="zh-CN" dirty="0">
              <a:latin typeface="Times New Roman" panose="02020603050405020304" pitchFamily="18" charset="0"/>
              <a:ea typeface="楷体_GB2312" panose="02010609030101010101" pitchFamily="49" charset="-122"/>
              <a:cs typeface="Times New Roman" panose="02020603050405020304" pitchFamily="18" charset="0"/>
            </a:endParaRPr>
          </a:p>
          <a:p>
            <a:endParaRPr lang="en-US" dirty="0">
              <a:latin typeface="Times New Roman" panose="02020603050405020304" pitchFamily="18" charset="0"/>
              <a:ea typeface="楷体_GB2312" panose="02010609030101010101" pitchFamily="49" charset="-122"/>
              <a:cs typeface="Times New Roman" panose="02020603050405020304" pitchFamily="18" charset="0"/>
            </a:endParaRPr>
          </a:p>
        </p:txBody>
      </p:sp>
      <p:sp>
        <p:nvSpPr>
          <p:cNvPr id="10" name="文本框 9"/>
          <p:cNvSpPr txBox="1"/>
          <p:nvPr/>
        </p:nvSpPr>
        <p:spPr>
          <a:xfrm>
            <a:off x="4101256" y="1029958"/>
            <a:ext cx="4575628" cy="730969"/>
          </a:xfrm>
          <a:prstGeom prst="rect">
            <a:avLst/>
          </a:prstGeom>
          <a:noFill/>
        </p:spPr>
        <p:txBody>
          <a:bodyPr wrap="square">
            <a:spAutoFit/>
          </a:bodyPr>
          <a:lstStyle/>
          <a:p>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二倍体雷蒙德氏棉</a:t>
            </a:r>
            <a:endParaRPr lang="en-US" dirty="0">
              <a:latin typeface="Times New Roman" panose="02020603050405020304" pitchFamily="18" charset="0"/>
              <a:ea typeface="楷体_GB2312" panose="02010609030101010101" pitchFamily="49" charset="-122"/>
              <a:cs typeface="Times New Roman" panose="02020603050405020304" pitchFamily="18" charset="0"/>
            </a:endParaRPr>
          </a:p>
          <a:p>
            <a:r>
              <a:rPr lang="en-US" dirty="0">
                <a:latin typeface="Times New Roman" panose="02020603050405020304" pitchFamily="18" charset="0"/>
                <a:ea typeface="楷体_GB2312" panose="02010609030101010101" pitchFamily="49" charset="-122"/>
                <a:cs typeface="Times New Roman" panose="02020603050405020304" pitchFamily="18" charset="0"/>
              </a:rPr>
              <a:t>G. </a:t>
            </a:r>
            <a:r>
              <a:rPr lang="en-US" dirty="0" err="1">
                <a:latin typeface="Times New Roman" panose="02020603050405020304" pitchFamily="18" charset="0"/>
                <a:ea typeface="楷体_GB2312" panose="02010609030101010101" pitchFamily="49" charset="-122"/>
                <a:cs typeface="Times New Roman" panose="02020603050405020304" pitchFamily="18" charset="0"/>
              </a:rPr>
              <a:t>raimondii</a:t>
            </a:r>
            <a:r>
              <a:rPr lang="en-US" dirty="0">
                <a:latin typeface="Times New Roman" panose="02020603050405020304" pitchFamily="18" charset="0"/>
                <a:ea typeface="楷体_GB2312" panose="02010609030101010101" pitchFamily="49" charset="-122"/>
                <a:cs typeface="Times New Roman" panose="02020603050405020304" pitchFamily="18" charset="0"/>
              </a:rPr>
              <a:t> </a:t>
            </a:r>
            <a:br>
              <a:rPr lang="en-US" dirty="0">
                <a:latin typeface="Times New Roman" panose="02020603050405020304" pitchFamily="18" charset="0"/>
                <a:ea typeface="楷体_GB2312" panose="02010609030101010101" pitchFamily="49" charset="-122"/>
                <a:cs typeface="Times New Roman" panose="02020603050405020304" pitchFamily="18" charset="0"/>
              </a:rPr>
            </a:br>
            <a:endParaRPr lang="en-US" dirty="0">
              <a:latin typeface="Times New Roman" panose="02020603050405020304" pitchFamily="18" charset="0"/>
              <a:ea typeface="楷体_GB2312" panose="02010609030101010101" pitchFamily="49" charset="-122"/>
              <a:cs typeface="Times New Roman" panose="02020603050405020304" pitchFamily="18" charset="0"/>
            </a:endParaRPr>
          </a:p>
        </p:txBody>
      </p:sp>
      <p:sp>
        <p:nvSpPr>
          <p:cNvPr id="11" name="文本框 10"/>
          <p:cNvSpPr txBox="1"/>
          <p:nvPr/>
        </p:nvSpPr>
        <p:spPr>
          <a:xfrm>
            <a:off x="4163911" y="1705936"/>
            <a:ext cx="1223412" cy="507831"/>
          </a:xfrm>
          <a:prstGeom prst="rect">
            <a:avLst/>
          </a:prstGeom>
          <a:noFill/>
        </p:spPr>
        <p:txBody>
          <a:bodyPr wrap="none" rtlCol="0">
            <a:spAutoFit/>
          </a:bodyPr>
          <a:lstStyle/>
          <a:p>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四倍体陆地棉</a:t>
            </a:r>
            <a:endParaRPr lang="en-US" dirty="0">
              <a:latin typeface="Times New Roman" panose="02020603050405020304" pitchFamily="18" charset="0"/>
              <a:ea typeface="楷体_GB2312" panose="02010609030101010101" pitchFamily="49" charset="-122"/>
              <a:cs typeface="Times New Roman" panose="02020603050405020304" pitchFamily="18" charset="0"/>
            </a:endParaRPr>
          </a:p>
          <a:p>
            <a:r>
              <a:rPr lang="en-US" dirty="0">
                <a:latin typeface="Times New Roman" panose="02020603050405020304" pitchFamily="18" charset="0"/>
                <a:ea typeface="楷体_GB2312" panose="02010609030101010101" pitchFamily="49" charset="-122"/>
                <a:cs typeface="Times New Roman" panose="02020603050405020304" pitchFamily="18" charset="0"/>
              </a:rPr>
              <a:t>G. </a:t>
            </a:r>
            <a:r>
              <a:rPr lang="en-US" dirty="0" err="1">
                <a:latin typeface="Times New Roman" panose="02020603050405020304" pitchFamily="18" charset="0"/>
                <a:ea typeface="楷体_GB2312" panose="02010609030101010101" pitchFamily="49" charset="-122"/>
                <a:cs typeface="Times New Roman" panose="02020603050405020304" pitchFamily="18" charset="0"/>
              </a:rPr>
              <a:t>hirsutum</a:t>
            </a:r>
            <a:r>
              <a:rPr lang="en-US" dirty="0">
                <a:latin typeface="Times New Roman" panose="02020603050405020304" pitchFamily="18" charset="0"/>
                <a:ea typeface="楷体_GB2312" panose="02010609030101010101" pitchFamily="49" charset="-122"/>
                <a:cs typeface="Times New Roman" panose="02020603050405020304" pitchFamily="18" charset="0"/>
              </a:rPr>
              <a:t> </a:t>
            </a:r>
          </a:p>
        </p:txBody>
      </p:sp>
      <p:sp>
        <p:nvSpPr>
          <p:cNvPr id="12" name="文本框 11"/>
          <p:cNvSpPr txBox="1"/>
          <p:nvPr/>
        </p:nvSpPr>
        <p:spPr>
          <a:xfrm>
            <a:off x="4206948" y="2482112"/>
            <a:ext cx="1223412" cy="507831"/>
          </a:xfrm>
          <a:prstGeom prst="rect">
            <a:avLst/>
          </a:prstGeom>
          <a:noFill/>
        </p:spPr>
        <p:txBody>
          <a:bodyPr wrap="none" rtlCol="0">
            <a:spAutoFit/>
          </a:bodyPr>
          <a:lstStyle/>
          <a:p>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四倍体海岛棉</a:t>
            </a:r>
            <a:endParaRPr lang="en-US" dirty="0">
              <a:latin typeface="Times New Roman" panose="02020603050405020304" pitchFamily="18" charset="0"/>
              <a:ea typeface="楷体_GB2312" panose="02010609030101010101" pitchFamily="49" charset="-122"/>
              <a:cs typeface="Times New Roman" panose="02020603050405020304" pitchFamily="18" charset="0"/>
            </a:endParaRPr>
          </a:p>
          <a:p>
            <a:r>
              <a:rPr lang="en-US" dirty="0">
                <a:latin typeface="Times New Roman" panose="02020603050405020304" pitchFamily="18" charset="0"/>
                <a:ea typeface="楷体_GB2312" panose="02010609030101010101" pitchFamily="49" charset="-122"/>
                <a:cs typeface="Times New Roman" panose="02020603050405020304" pitchFamily="18" charset="0"/>
              </a:rPr>
              <a:t>G. barbadense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33153" y="99236"/>
            <a:ext cx="2265364"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Compartment saddle plot</a:t>
            </a:r>
            <a:endParaRPr lang="en-US" sz="1600"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348342" y="580740"/>
            <a:ext cx="7952141" cy="1131079"/>
          </a:xfrm>
          <a:prstGeom prst="rect">
            <a:avLst/>
          </a:prstGeom>
          <a:noFill/>
        </p:spPr>
        <p:txBody>
          <a:bodyPr wrap="square" rtlCol="0">
            <a:spAutoFit/>
          </a:bodyPr>
          <a:lstStyle/>
          <a:p>
            <a:pPr marL="285750" indent="-285750">
              <a:buFont typeface="Wingdings" panose="05000000000000000000" pitchFamily="2" charset="2"/>
              <a:buChar char="q"/>
            </a:pP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Compartment A/B</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类型变化相当于是质变，是否有方法度量量变？</a:t>
            </a:r>
            <a:endParaRPr lang="en-US" altLang="zh-CN" dirty="0">
              <a:latin typeface="Times New Roman" panose="02020603050405020304" pitchFamily="18" charset="0"/>
              <a:ea typeface="楷体_GB2312" panose="02010609030101010101" pitchFamily="49" charset="-122"/>
              <a:cs typeface="Times New Roman" panose="02020603050405020304" pitchFamily="18" charset="0"/>
            </a:endParaRPr>
          </a:p>
          <a:p>
            <a:pPr marL="285750" indent="-285750">
              <a:buFont typeface="Wingdings" panose="05000000000000000000" pitchFamily="2" charset="2"/>
              <a:buChar char="q"/>
            </a:pP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相同类型的</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compartment</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的</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bins</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之间互作也在变化，例如两个</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bins</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都是</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A</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，即</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A-A</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互作的变化情况如何？</a:t>
            </a:r>
            <a:endParaRPr lang="en-US" altLang="zh-CN" dirty="0">
              <a:latin typeface="Times New Roman" panose="02020603050405020304" pitchFamily="18" charset="0"/>
              <a:ea typeface="楷体_GB2312" panose="02010609030101010101" pitchFamily="49" charset="-122"/>
              <a:cs typeface="Times New Roman" panose="02020603050405020304" pitchFamily="18" charset="0"/>
            </a:endParaRPr>
          </a:p>
          <a:p>
            <a:pPr marL="285750" indent="-285750">
              <a:buFont typeface="Wingdings" panose="05000000000000000000" pitchFamily="2" charset="2"/>
              <a:buChar char="q"/>
            </a:pPr>
            <a:endParaRPr lang="en-US" altLang="zh-CN" dirty="0">
              <a:latin typeface="Times New Roman" panose="02020603050405020304" pitchFamily="18" charset="0"/>
              <a:ea typeface="楷体_GB2312" panose="02010609030101010101" pitchFamily="49" charset="-122"/>
              <a:cs typeface="Times New Roman" panose="02020603050405020304" pitchFamily="18" charset="0"/>
            </a:endParaRPr>
          </a:p>
          <a:p>
            <a:pPr marL="285750" indent="-285750">
              <a:buFont typeface="Wingdings" panose="05000000000000000000" pitchFamily="2" charset="2"/>
              <a:buChar char="q"/>
            </a:pP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当然不能以每两个</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bins</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进行统计，这样会让变异抹平，无法有效比较，因此先按照</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compartment </a:t>
            </a:r>
            <a:r>
              <a:rPr lang="en-US" altLang="zh-CN" dirty="0" err="1">
                <a:latin typeface="Times New Roman" panose="02020603050405020304" pitchFamily="18" charset="0"/>
                <a:ea typeface="楷体_GB2312" panose="02010609030101010101" pitchFamily="49" charset="-122"/>
                <a:cs typeface="Times New Roman" panose="02020603050405020304" pitchFamily="18" charset="0"/>
              </a:rPr>
              <a:t>PC1</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值对</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bins</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进行划分，例如划分</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50</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等分，例如</a:t>
            </a:r>
            <a:r>
              <a:rPr lang="en-US" altLang="zh-CN" dirty="0" err="1">
                <a:latin typeface="Times New Roman" panose="02020603050405020304" pitchFamily="18" charset="0"/>
                <a:ea typeface="楷体_GB2312" panose="02010609030101010101" pitchFamily="49" charset="-122"/>
                <a:cs typeface="Times New Roman" panose="02020603050405020304" pitchFamily="18" charset="0"/>
              </a:rPr>
              <a:t>Eig</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a:t>
            </a:r>
            <a:r>
              <a:rPr lang="en-US" altLang="zh-CN" dirty="0" err="1">
                <a:latin typeface="Times New Roman" panose="02020603050405020304" pitchFamily="18" charset="0"/>
                <a:ea typeface="楷体_GB2312" panose="02010609030101010101" pitchFamily="49" charset="-122"/>
                <a:cs typeface="Times New Roman" panose="02020603050405020304" pitchFamily="18" charset="0"/>
              </a:rPr>
              <a:t>bin1</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)=0.75</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转化为</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degree=40 (0.72~0.76)</a:t>
            </a:r>
            <a:endParaRPr lang="en-US" dirty="0">
              <a:latin typeface="Times New Roman" panose="02020603050405020304" pitchFamily="18" charset="0"/>
              <a:ea typeface="楷体_GB2312" panose="02010609030101010101" pitchFamily="49" charset="-122"/>
              <a:cs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534035" y="1711960"/>
            <a:ext cx="3547110" cy="2674620"/>
          </a:xfrm>
          <a:prstGeom prst="rect">
            <a:avLst/>
          </a:prstGeom>
        </p:spPr>
      </p:pic>
      <p:sp>
        <p:nvSpPr>
          <p:cNvPr id="6" name="文本框 5"/>
          <p:cNvSpPr txBox="1"/>
          <p:nvPr/>
        </p:nvSpPr>
        <p:spPr>
          <a:xfrm>
            <a:off x="4208780" y="3846195"/>
            <a:ext cx="4711065" cy="460375"/>
          </a:xfrm>
          <a:prstGeom prst="rect">
            <a:avLst/>
          </a:prstGeom>
          <a:noFill/>
        </p:spPr>
        <p:txBody>
          <a:bodyPr wrap="square" rtlCol="0" anchor="t">
            <a:spAutoFit/>
          </a:bodyPr>
          <a:lstStyle/>
          <a:p>
            <a:r>
              <a:rPr lang="zh-CN" altLang="en-US" sz="1200">
                <a:sym typeface="+mn-ea"/>
              </a:rPr>
              <a:t>https://cooltools.readthedocs.io/en/latest/notebooks/compartments_and_saddles.html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7711" y="113414"/>
            <a:ext cx="2265364"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Compartment saddle plot</a:t>
            </a:r>
            <a:endParaRPr lang="en-US" sz="1600"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326065" y="609600"/>
            <a:ext cx="877163" cy="30008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digitize</a:t>
            </a:r>
          </a:p>
        </p:txBody>
      </p:sp>
      <p:pic>
        <p:nvPicPr>
          <p:cNvPr id="1025" name="图片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657" y="925032"/>
            <a:ext cx="4233108" cy="399429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接连接符 7"/>
          <p:cNvCxnSpPr/>
          <p:nvPr/>
        </p:nvCxnSpPr>
        <p:spPr>
          <a:xfrm>
            <a:off x="4756298" y="758455"/>
            <a:ext cx="0" cy="395531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4890977" y="616687"/>
            <a:ext cx="1762021" cy="30008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generate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O/E matrix</a:t>
            </a:r>
            <a:endParaRPr lang="en-US" dirty="0">
              <a:latin typeface="Times New Roman" panose="02020603050405020304" pitchFamily="18" charset="0"/>
              <a:cs typeface="Times New Roman" panose="02020603050405020304" pitchFamily="18" charset="0"/>
            </a:endParaRP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5145" y="1247552"/>
            <a:ext cx="3972083" cy="227536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63480" y="114715"/>
            <a:ext cx="7045842" cy="4934465"/>
          </a:xfrm>
          <a:prstGeom prst="rect">
            <a:avLst/>
          </a:prstGeom>
        </p:spPr>
      </p:pic>
      <p:sp>
        <p:nvSpPr>
          <p:cNvPr id="5" name="文本框 4"/>
          <p:cNvSpPr txBox="1"/>
          <p:nvPr/>
        </p:nvSpPr>
        <p:spPr>
          <a:xfrm>
            <a:off x="361507" y="602512"/>
            <a:ext cx="1146468" cy="30008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3. accumulate</a:t>
            </a:r>
          </a:p>
        </p:txBody>
      </p:sp>
      <p:sp>
        <p:nvSpPr>
          <p:cNvPr id="6" name="文本框 5"/>
          <p:cNvSpPr txBox="1"/>
          <p:nvPr/>
        </p:nvSpPr>
        <p:spPr>
          <a:xfrm>
            <a:off x="318976" y="1332614"/>
            <a:ext cx="2537637" cy="2585323"/>
          </a:xfrm>
          <a:prstGeom prst="rect">
            <a:avLst/>
          </a:prstGeom>
          <a:noFill/>
        </p:spPr>
        <p:txBody>
          <a:bodyPr wrap="square" rtlCol="0">
            <a:spAutoFit/>
          </a:bodyPr>
          <a:lstStyle/>
          <a:p>
            <a:pPr marL="285750" indent="-285750">
              <a:buFont typeface="Wingdings" panose="05000000000000000000" pitchFamily="2" charset="2"/>
              <a:buChar char="q"/>
            </a:pP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获取</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compartment degree=1</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的</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bins</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和</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degree=6</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的</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bins</a:t>
            </a:r>
          </a:p>
          <a:p>
            <a:pPr marL="285750" indent="-285750">
              <a:buFont typeface="Wingdings" panose="05000000000000000000" pitchFamily="2" charset="2"/>
              <a:buChar char="q"/>
            </a:pP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找到这些</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bins pairs</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在</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O/E</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矩阵中的值</a:t>
            </a:r>
            <a:endParaRPr lang="en-US" altLang="zh-CN" dirty="0">
              <a:latin typeface="Times New Roman" panose="02020603050405020304" pitchFamily="18" charset="0"/>
              <a:ea typeface="楷体_GB2312" panose="02010609030101010101" pitchFamily="49" charset="-122"/>
              <a:cs typeface="Times New Roman" panose="02020603050405020304" pitchFamily="18" charset="0"/>
            </a:endParaRPr>
          </a:p>
          <a:p>
            <a:pPr marL="285750" indent="-285750">
              <a:buFont typeface="Wingdings" panose="05000000000000000000" pitchFamily="2" charset="2"/>
              <a:buChar char="q"/>
            </a:pP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拿到这些值后求合和计数，分别填入</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S(sum) matrix</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和</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C(count) matrix</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中</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(1, 6)</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的位置</a:t>
            </a:r>
            <a:endParaRPr lang="en-US" altLang="zh-CN" dirty="0">
              <a:latin typeface="Times New Roman" panose="02020603050405020304" pitchFamily="18" charset="0"/>
              <a:ea typeface="楷体_GB2312" panose="02010609030101010101" pitchFamily="49" charset="-122"/>
              <a:cs typeface="Times New Roman" panose="02020603050405020304" pitchFamily="18" charset="0"/>
            </a:endParaRPr>
          </a:p>
          <a:p>
            <a:pPr marL="285750" indent="-285750">
              <a:buFont typeface="Wingdings" panose="05000000000000000000" pitchFamily="2" charset="2"/>
              <a:buChar char="q"/>
            </a:pP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再将</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S matrix</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每个单元格除以</a:t>
            </a:r>
            <a:r>
              <a:rPr lang="en-US" altLang="zh-CN" dirty="0">
                <a:latin typeface="Times New Roman" panose="02020603050405020304" pitchFamily="18" charset="0"/>
                <a:ea typeface="楷体_GB2312" panose="02010609030101010101" pitchFamily="49" charset="-122"/>
                <a:cs typeface="Times New Roman" panose="02020603050405020304" pitchFamily="18" charset="0"/>
              </a:rPr>
              <a:t>C matrix</a:t>
            </a: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中对应单元格</a:t>
            </a:r>
            <a:endParaRPr lang="en-US" altLang="zh-CN" dirty="0">
              <a:latin typeface="Times New Roman" panose="02020603050405020304" pitchFamily="18" charset="0"/>
              <a:ea typeface="楷体_GB2312" panose="02010609030101010101" pitchFamily="49" charset="-122"/>
              <a:cs typeface="Times New Roman" panose="02020603050405020304" pitchFamily="18" charset="0"/>
            </a:endParaRPr>
          </a:p>
          <a:p>
            <a:pPr marL="285750" indent="-285750">
              <a:buFont typeface="Wingdings" panose="05000000000000000000" pitchFamily="2" charset="2"/>
              <a:buChar char="q"/>
            </a:pPr>
            <a:r>
              <a:rPr lang="zh-CN" altLang="en-US" dirty="0">
                <a:latin typeface="Times New Roman" panose="02020603050405020304" pitchFamily="18" charset="0"/>
                <a:ea typeface="楷体_GB2312" panose="02010609030101010101" pitchFamily="49" charset="-122"/>
                <a:cs typeface="Times New Roman" panose="02020603050405020304" pitchFamily="18" charset="0"/>
              </a:rPr>
              <a:t>最终得到的表格即为</a:t>
            </a:r>
            <a:r>
              <a:rPr lang="en-US" dirty="0" err="1">
                <a:latin typeface="Times New Roman" panose="02020603050405020304" pitchFamily="18" charset="0"/>
                <a:ea typeface="楷体_GB2312" panose="02010609030101010101" pitchFamily="49" charset="-122"/>
                <a:cs typeface="Times New Roman" panose="02020603050405020304" pitchFamily="18" charset="0"/>
              </a:rPr>
              <a:t>saddledata</a:t>
            </a:r>
            <a:r>
              <a:rPr lang="en-US" dirty="0">
                <a:latin typeface="Times New Roman" panose="02020603050405020304" pitchFamily="18" charset="0"/>
                <a:ea typeface="楷体_GB2312" panose="02010609030101010101" pitchFamily="49" charset="-122"/>
                <a:cs typeface="Times New Roman" panose="02020603050405020304" pitchFamily="18" charset="0"/>
              </a:rPr>
              <a:t> table</a:t>
            </a:r>
            <a:endParaRPr lang="en-US" altLang="zh-CN" dirty="0">
              <a:latin typeface="Times New Roman" panose="02020603050405020304" pitchFamily="18" charset="0"/>
              <a:ea typeface="楷体_GB2312" panose="02010609030101010101" pitchFamily="49" charset="-122"/>
              <a:cs typeface="Times New Roman" panose="02020603050405020304" pitchFamily="18" charset="0"/>
            </a:endParaRPr>
          </a:p>
        </p:txBody>
      </p:sp>
      <p:sp>
        <p:nvSpPr>
          <p:cNvPr id="7" name="文本框 6"/>
          <p:cNvSpPr txBox="1"/>
          <p:nvPr/>
        </p:nvSpPr>
        <p:spPr>
          <a:xfrm>
            <a:off x="311887" y="120502"/>
            <a:ext cx="1935145" cy="30008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Compartment saddle plot</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THEME" val="b1f3e084-1a6b-4fc7-9070-b8b28e2871b3"/>
  <p:tag name="COMMONDATA" val="eyJoZGlkIjoiZjQ2MDNhMGE0ZTYzMzU2MWU0MDU4YjY2ODhjN2YxZjAifQ=="/>
</p:tagLst>
</file>

<file path=ppt/theme/theme1.xml><?xml version="1.0" encoding="utf-8"?>
<a:theme xmlns:a="http://schemas.openxmlformats.org/drawingml/2006/main" name="主题5">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主题5">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1062</TotalTime>
  <Words>1969</Words>
  <Application>Microsoft Office PowerPoint</Application>
  <PresentationFormat>全屏显示(16:9)</PresentationFormat>
  <Paragraphs>203</Paragraphs>
  <Slides>32</Slides>
  <Notes>3</Notes>
  <HiddenSlides>0</HiddenSlides>
  <MMClips>0</MMClips>
  <ScaleCrop>false</ScaleCrop>
  <HeadingPairs>
    <vt:vector size="6" baseType="variant">
      <vt:variant>
        <vt:lpstr>已用的字体</vt:lpstr>
      </vt:variant>
      <vt:variant>
        <vt:i4>12</vt:i4>
      </vt:variant>
      <vt:variant>
        <vt:lpstr>主题</vt:lpstr>
      </vt:variant>
      <vt:variant>
        <vt:i4>3</vt:i4>
      </vt:variant>
      <vt:variant>
        <vt:lpstr>幻灯片标题</vt:lpstr>
      </vt:variant>
      <vt:variant>
        <vt:i4>32</vt:i4>
      </vt:variant>
    </vt:vector>
  </HeadingPairs>
  <TitlesOfParts>
    <vt:vector size="47" baseType="lpstr">
      <vt:lpstr>Arial Rounded MT Bold</vt:lpstr>
      <vt:lpstr>等线</vt:lpstr>
      <vt:lpstr>等线 Light</vt:lpstr>
      <vt:lpstr>仿宋</vt:lpstr>
      <vt:lpstr>楷体_GB2312</vt:lpstr>
      <vt:lpstr>宋体</vt:lpstr>
      <vt:lpstr>微软雅黑</vt:lpstr>
      <vt:lpstr>Arial</vt:lpstr>
      <vt:lpstr>Consolas</vt:lpstr>
      <vt:lpstr>Courier New</vt:lpstr>
      <vt:lpstr>Times New Roman</vt:lpstr>
      <vt:lpstr>Wingdings</vt:lpstr>
      <vt:lpstr>主题5</vt:lpstr>
      <vt:lpstr>自定义设计方案</vt:lpstr>
      <vt:lpstr>2_主题5</vt:lpstr>
      <vt:lpstr>Compartment / TAD / Loops / Stripe analysis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Administrator</cp:lastModifiedBy>
  <cp:revision>353</cp:revision>
  <cp:lastPrinted>2017-09-24T16:00:00Z</cp:lastPrinted>
  <dcterms:created xsi:type="dcterms:W3CDTF">2017-09-24T16:00:00Z</dcterms:created>
  <dcterms:modified xsi:type="dcterms:W3CDTF">2025-03-28T01:51:28Z</dcterms:modified>
  <cp:category>work report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a173570b-f82c-4049-95f2-66cf58a73903</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v-yunxl@microsoft.com</vt:lpwstr>
  </property>
  <property fmtid="{D5CDD505-2E9C-101B-9397-08002B2CF9AE}" pid="6" name="MSIP_Label_f42aa342-8706-4288-bd11-ebb85995028c_SetDate">
    <vt:lpwstr>2019-02-27T09:29:22.1236092Z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ActionId">
    <vt:lpwstr>dadcb26d-035a-4f75-8121-7bcb84300336</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y fmtid="{D5CDD505-2E9C-101B-9397-08002B2CF9AE}" pid="12" name="ICV">
    <vt:lpwstr>0CEE32568C8643EF82DA16449C40E848_13</vt:lpwstr>
  </property>
  <property fmtid="{D5CDD505-2E9C-101B-9397-08002B2CF9AE}" pid="13" name="KSOProductBuildVer">
    <vt:lpwstr>2052-12.1.0.18276</vt:lpwstr>
  </property>
</Properties>
</file>